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70" r:id="rId11"/>
    <p:sldId id="265" r:id="rId12"/>
    <p:sldId id="266" r:id="rId13"/>
    <p:sldId id="267" r:id="rId14"/>
    <p:sldId id="268"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89847" autoAdjust="0"/>
  </p:normalViewPr>
  <p:slideViewPr>
    <p:cSldViewPr snapToGrid="0">
      <p:cViewPr varScale="1">
        <p:scale>
          <a:sx n="102" d="100"/>
          <a:sy n="102" d="100"/>
        </p:scale>
        <p:origin x="258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8CCF5D58-CA88-49DB-9757-609BAEBD9D0B}" type="datetimeFigureOut">
              <a:rPr lang="en-US" smtClean="0"/>
              <a:t>10/5/2024</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3344045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CF5D58-CA88-49DB-9757-609BAEBD9D0B}" type="datetimeFigureOut">
              <a:rPr lang="en-US" smtClean="0"/>
              <a:t>10/5/2024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1530332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8CCF5D58-CA88-49DB-9757-609BAEBD9D0B}" type="datetimeFigureOut">
              <a:rPr lang="en-US" smtClean="0"/>
              <a:t>10/5/2024</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1377986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CF5D58-CA88-49DB-9757-609BAEBD9D0B}" type="datetimeFigureOut">
              <a:rPr lang="en-US" smtClean="0"/>
              <a:t>10/5/2024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2567425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CCF5D58-CA88-49DB-9757-609BAEBD9D0B}" type="datetimeFigureOut">
              <a:rPr lang="en-US" smtClean="0"/>
              <a:t>10/5/2024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3319112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CF5D58-CA88-49DB-9757-609BAEBD9D0B}" type="datetimeFigureOut">
              <a:rPr lang="en-US" smtClean="0"/>
              <a:t>10/5/2024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1338032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CF5D58-CA88-49DB-9757-609BAEBD9D0B}" type="datetimeFigureOut">
              <a:rPr lang="en-US" smtClean="0"/>
              <a:t>10/5/2024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4078778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CF5D58-CA88-49DB-9757-609BAEBD9D0B}" type="datetimeFigureOut">
              <a:rPr lang="en-US" smtClean="0"/>
              <a:t>10/5/2024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3848421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CF5D58-CA88-49DB-9757-609BAEBD9D0B}" type="datetimeFigureOut">
              <a:rPr lang="en-US" smtClean="0"/>
              <a:t>10/5/2024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1600040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CF5D58-CA88-49DB-9757-609BAEBD9D0B}" type="datetimeFigureOut">
              <a:rPr lang="en-US" smtClean="0"/>
              <a:t>10/5/2024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3028013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CCF5D58-CA88-49DB-9757-609BAEBD9D0B}" type="datetimeFigureOut">
              <a:rPr lang="en-US" smtClean="0"/>
              <a:t>10/5/2024</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1811716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CCF5D58-CA88-49DB-9757-609BAEBD9D0B}" type="datetimeFigureOut">
              <a:rPr lang="en-US" smtClean="0"/>
              <a:t>10/5/2024</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1E85DCB-1AF0-480B-9466-B355E9755209}"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242741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8CCF5D58-CA88-49DB-9757-609BAEBD9D0B}" type="datetimeFigureOut">
              <a:rPr lang="en-US" smtClean="0"/>
              <a:t>10/5/2024</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30568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CCF5D58-CA88-49DB-9757-609BAEBD9D0B}" type="datetimeFigureOut">
              <a:rPr lang="en-US" smtClean="0"/>
              <a:t>10/5/2024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21664951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CCF5D58-CA88-49DB-9757-609BAEBD9D0B}" type="datetimeFigureOut">
              <a:rPr lang="en-US" smtClean="0"/>
              <a:t>10/5/2024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4128089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CF5D58-CA88-49DB-9757-609BAEBD9D0B}" type="datetimeFigureOut">
              <a:rPr lang="en-US" smtClean="0"/>
              <a:t>10/5/2024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473745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8CCF5D58-CA88-49DB-9757-609BAEBD9D0B}" type="datetimeFigureOut">
              <a:rPr lang="en-US" smtClean="0"/>
              <a:t>10/5/2024</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D1E85DCB-1AF0-480B-9466-B355E9755209}" type="slidenum">
              <a:rPr lang="en-US" smtClean="0"/>
              <a:t>‹#›</a:t>
            </a:fld>
            <a:endParaRPr lang="en-US"/>
          </a:p>
        </p:txBody>
      </p:sp>
    </p:spTree>
    <p:extLst>
      <p:ext uri="{BB962C8B-B14F-4D97-AF65-F5344CB8AC3E}">
        <p14:creationId xmlns:p14="http://schemas.microsoft.com/office/powerpoint/2010/main" val="2842359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CCF5D58-CA88-49DB-9757-609BAEBD9D0B}" type="datetimeFigureOut">
              <a:rPr lang="en-US" smtClean="0"/>
              <a:t>10/5/2024</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1E85DCB-1AF0-480B-9466-B355E9755209}" type="slidenum">
              <a:rPr lang="en-US" smtClean="0"/>
              <a:t>‹#›</a:t>
            </a:fld>
            <a:endParaRPr lang="en-US"/>
          </a:p>
        </p:txBody>
      </p:sp>
    </p:spTree>
    <p:extLst>
      <p:ext uri="{BB962C8B-B14F-4D97-AF65-F5344CB8AC3E}">
        <p14:creationId xmlns:p14="http://schemas.microsoft.com/office/powerpoint/2010/main" val="394855756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33005D-26BF-AC3C-9E22-77FBF5AE89BA}"/>
              </a:ext>
            </a:extLst>
          </p:cNvPr>
          <p:cNvSpPr/>
          <p:nvPr/>
        </p:nvSpPr>
        <p:spPr>
          <a:xfrm>
            <a:off x="1999129" y="5934635"/>
            <a:ext cx="7682753" cy="7933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ruyện cổ tích: Tấm Cám">
            <a:extLst>
              <a:ext uri="{FF2B5EF4-FFF2-40B4-BE49-F238E27FC236}">
                <a16:creationId xmlns:a16="http://schemas.microsoft.com/office/drawing/2014/main" id="{34A71F55-C369-841C-3B19-3AD8A2B5A0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E68AA88-AD9B-3F7A-6F7F-0ADFDA56686F}"/>
              </a:ext>
            </a:extLst>
          </p:cNvPr>
          <p:cNvSpPr>
            <a:spLocks noGrp="1"/>
          </p:cNvSpPr>
          <p:nvPr>
            <p:ph type="ctrTitle"/>
          </p:nvPr>
        </p:nvSpPr>
        <p:spPr>
          <a:xfrm>
            <a:off x="-286871" y="4902916"/>
            <a:ext cx="9448800" cy="1825096"/>
          </a:xfrm>
        </p:spPr>
        <p:txBody>
          <a:bodyPr>
            <a:normAutofit/>
          </a:bodyPr>
          <a:lstStyle/>
          <a:p>
            <a:pPr algn="ctr"/>
            <a:r>
              <a:rPr lang="en-US" sz="4000" dirty="0" err="1">
                <a:solidFill>
                  <a:schemeClr val="bg1"/>
                </a:solidFill>
                <a:latin typeface="A Love of Thunder" panose="02000503000000020004" pitchFamily="2" charset="0"/>
              </a:rPr>
              <a:t>Chuyện</a:t>
            </a:r>
            <a:r>
              <a:rPr lang="en-US" sz="4000" dirty="0">
                <a:solidFill>
                  <a:schemeClr val="bg1"/>
                </a:solidFill>
                <a:latin typeface="A Love of Thunder" panose="02000503000000020004" pitchFamily="2" charset="0"/>
              </a:rPr>
              <a:t> </a:t>
            </a:r>
            <a:r>
              <a:rPr lang="en-US" sz="4000" dirty="0" err="1">
                <a:solidFill>
                  <a:schemeClr val="bg1"/>
                </a:solidFill>
                <a:latin typeface="A Love of Thunder" panose="02000503000000020004" pitchFamily="2" charset="0"/>
              </a:rPr>
              <a:t>Cổ</a:t>
            </a:r>
            <a:r>
              <a:rPr lang="en-US" sz="4000" dirty="0">
                <a:solidFill>
                  <a:schemeClr val="bg1"/>
                </a:solidFill>
                <a:latin typeface="A Love of Thunder" panose="02000503000000020004" pitchFamily="2" charset="0"/>
              </a:rPr>
              <a:t> </a:t>
            </a:r>
            <a:r>
              <a:rPr lang="en-US" sz="4000" dirty="0" err="1">
                <a:solidFill>
                  <a:schemeClr val="bg1"/>
                </a:solidFill>
                <a:latin typeface="A Love of Thunder" panose="02000503000000020004" pitchFamily="2" charset="0"/>
              </a:rPr>
              <a:t>Tích</a:t>
            </a:r>
            <a:r>
              <a:rPr lang="en-US" sz="4000" dirty="0">
                <a:solidFill>
                  <a:schemeClr val="bg1"/>
                </a:solidFill>
                <a:latin typeface="A Love of Thunder" panose="02000503000000020004" pitchFamily="2" charset="0"/>
              </a:rPr>
              <a:t> </a:t>
            </a:r>
            <a:r>
              <a:rPr lang="en-US" sz="4000" dirty="0" err="1">
                <a:solidFill>
                  <a:schemeClr val="bg1"/>
                </a:solidFill>
                <a:latin typeface="A Love of Thunder" panose="02000503000000020004" pitchFamily="2" charset="0"/>
              </a:rPr>
              <a:t>Tấm</a:t>
            </a:r>
            <a:r>
              <a:rPr lang="en-US" sz="4000" dirty="0">
                <a:solidFill>
                  <a:schemeClr val="bg1"/>
                </a:solidFill>
                <a:latin typeface="A Love of Thunder" panose="02000503000000020004" pitchFamily="2" charset="0"/>
              </a:rPr>
              <a:t> </a:t>
            </a:r>
            <a:r>
              <a:rPr lang="en-US" sz="4000" dirty="0" err="1">
                <a:solidFill>
                  <a:schemeClr val="bg1"/>
                </a:solidFill>
                <a:latin typeface="A Love of Thunder" panose="02000503000000020004" pitchFamily="2" charset="0"/>
              </a:rPr>
              <a:t>Cám</a:t>
            </a:r>
            <a:endParaRPr lang="en-US" sz="4000" dirty="0">
              <a:solidFill>
                <a:schemeClr val="bg1"/>
              </a:solidFill>
              <a:latin typeface="A Love of Thunder" panose="02000503000000020004" pitchFamily="2" charset="0"/>
            </a:endParaRPr>
          </a:p>
        </p:txBody>
      </p:sp>
    </p:spTree>
    <p:extLst>
      <p:ext uri="{BB962C8B-B14F-4D97-AF65-F5344CB8AC3E}">
        <p14:creationId xmlns:p14="http://schemas.microsoft.com/office/powerpoint/2010/main" val="3671432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Làng trong phố (11) - ÔNG BỤT - Nhịp Cầu Thế Giới Online">
            <a:extLst>
              <a:ext uri="{FF2B5EF4-FFF2-40B4-BE49-F238E27FC236}">
                <a16:creationId xmlns:a16="http://schemas.microsoft.com/office/drawing/2014/main" id="{8EDEFF11-5157-444C-0FBC-C15D134A22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9788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434794F0-E28C-BEB7-0C2F-DDDDFB5B16F8}"/>
              </a:ext>
            </a:extLst>
          </p:cNvPr>
          <p:cNvSpPr/>
          <p:nvPr/>
        </p:nvSpPr>
        <p:spPr>
          <a:xfrm>
            <a:off x="7762875" y="104775"/>
            <a:ext cx="4429125" cy="6874076"/>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35DD285-73DC-EC28-97A1-A333CF7738D2}"/>
              </a:ext>
            </a:extLst>
          </p:cNvPr>
          <p:cNvSpPr txBox="1"/>
          <p:nvPr/>
        </p:nvSpPr>
        <p:spPr>
          <a:xfrm>
            <a:off x="8095129" y="1900537"/>
            <a:ext cx="3944470" cy="5078313"/>
          </a:xfrm>
          <a:prstGeom prst="rect">
            <a:avLst/>
          </a:prstGeom>
          <a:noFill/>
        </p:spPr>
        <p:txBody>
          <a:bodyPr wrap="square">
            <a:spAutoFit/>
          </a:bodyPr>
          <a:lstStyle/>
          <a:p>
            <a:pPr algn="ctr"/>
            <a:r>
              <a:rPr lang="en-US" sz="3600" dirty="0" err="1">
                <a:solidFill>
                  <a:schemeClr val="bg1"/>
                </a:solidFill>
              </a:rPr>
              <a:t>Tấm</a:t>
            </a:r>
            <a:r>
              <a:rPr lang="en-US" sz="3600" dirty="0">
                <a:solidFill>
                  <a:schemeClr val="bg1"/>
                </a:solidFill>
              </a:rPr>
              <a:t> </a:t>
            </a:r>
            <a:r>
              <a:rPr lang="en-US" sz="3600" dirty="0" err="1">
                <a:solidFill>
                  <a:schemeClr val="bg1"/>
                </a:solidFill>
              </a:rPr>
              <a:t>là</a:t>
            </a:r>
            <a:r>
              <a:rPr lang="en-US" sz="3600" dirty="0">
                <a:solidFill>
                  <a:schemeClr val="bg1"/>
                </a:solidFill>
              </a:rPr>
              <a:t> </a:t>
            </a:r>
            <a:r>
              <a:rPr lang="en-US" sz="3600" dirty="0" err="1">
                <a:solidFill>
                  <a:schemeClr val="bg1"/>
                </a:solidFill>
              </a:rPr>
              <a:t>cô</a:t>
            </a:r>
            <a:r>
              <a:rPr lang="en-US" sz="3600" dirty="0">
                <a:solidFill>
                  <a:schemeClr val="bg1"/>
                </a:solidFill>
              </a:rPr>
              <a:t> </a:t>
            </a:r>
            <a:r>
              <a:rPr lang="en-US" sz="3600" dirty="0" err="1">
                <a:solidFill>
                  <a:schemeClr val="bg1"/>
                </a:solidFill>
              </a:rPr>
              <a:t>gái</a:t>
            </a:r>
            <a:r>
              <a:rPr lang="en-US" sz="3600" dirty="0">
                <a:solidFill>
                  <a:schemeClr val="bg1"/>
                </a:solidFill>
              </a:rPr>
              <a:t> </a:t>
            </a:r>
            <a:r>
              <a:rPr lang="en-US" sz="3600" dirty="0" err="1">
                <a:solidFill>
                  <a:schemeClr val="bg1"/>
                </a:solidFill>
              </a:rPr>
              <a:t>mồ</a:t>
            </a:r>
            <a:r>
              <a:rPr lang="en-US" sz="3600" dirty="0">
                <a:solidFill>
                  <a:schemeClr val="bg1"/>
                </a:solidFill>
              </a:rPr>
              <a:t> </a:t>
            </a:r>
            <a:r>
              <a:rPr lang="en-US" sz="3600" dirty="0" err="1">
                <a:solidFill>
                  <a:schemeClr val="bg1"/>
                </a:solidFill>
              </a:rPr>
              <a:t>côi</a:t>
            </a:r>
            <a:r>
              <a:rPr lang="en-US" sz="3600" dirty="0">
                <a:solidFill>
                  <a:schemeClr val="bg1"/>
                </a:solidFill>
              </a:rPr>
              <a:t> cha </a:t>
            </a:r>
            <a:r>
              <a:rPr lang="en-US" sz="3600" dirty="0" err="1">
                <a:solidFill>
                  <a:schemeClr val="bg1"/>
                </a:solidFill>
              </a:rPr>
              <a:t>mẹ</a:t>
            </a:r>
            <a:r>
              <a:rPr lang="en-US" sz="3600" dirty="0">
                <a:solidFill>
                  <a:schemeClr val="bg1"/>
                </a:solidFill>
              </a:rPr>
              <a:t>, </a:t>
            </a:r>
            <a:r>
              <a:rPr lang="en-US" sz="3600" dirty="0" err="1">
                <a:solidFill>
                  <a:schemeClr val="bg1"/>
                </a:solidFill>
              </a:rPr>
              <a:t>sống</a:t>
            </a:r>
            <a:r>
              <a:rPr lang="en-US" sz="3600" dirty="0">
                <a:solidFill>
                  <a:schemeClr val="bg1"/>
                </a:solidFill>
              </a:rPr>
              <a:t> </a:t>
            </a:r>
            <a:r>
              <a:rPr lang="en-US" sz="3600" dirty="0" err="1">
                <a:solidFill>
                  <a:schemeClr val="bg1"/>
                </a:solidFill>
              </a:rPr>
              <a:t>cùng</a:t>
            </a:r>
            <a:r>
              <a:rPr lang="en-US" sz="3600" dirty="0">
                <a:solidFill>
                  <a:schemeClr val="bg1"/>
                </a:solidFill>
              </a:rPr>
              <a:t> </a:t>
            </a:r>
            <a:r>
              <a:rPr lang="en-US" sz="3600" dirty="0" err="1">
                <a:solidFill>
                  <a:schemeClr val="bg1"/>
                </a:solidFill>
              </a:rPr>
              <a:t>dì</a:t>
            </a:r>
            <a:r>
              <a:rPr lang="en-US" sz="3600" dirty="0">
                <a:solidFill>
                  <a:schemeClr val="bg1"/>
                </a:solidFill>
              </a:rPr>
              <a:t> </a:t>
            </a:r>
            <a:r>
              <a:rPr lang="en-US" sz="3600" dirty="0" err="1">
                <a:solidFill>
                  <a:schemeClr val="bg1"/>
                </a:solidFill>
              </a:rPr>
              <a:t>ghẻ</a:t>
            </a:r>
            <a:r>
              <a:rPr lang="en-US" sz="3600" dirty="0">
                <a:solidFill>
                  <a:schemeClr val="bg1"/>
                </a:solidFill>
              </a:rPr>
              <a:t> </a:t>
            </a:r>
            <a:r>
              <a:rPr lang="en-US" sz="3600" dirty="0" err="1">
                <a:solidFill>
                  <a:schemeClr val="bg1"/>
                </a:solidFill>
              </a:rPr>
              <a:t>và</a:t>
            </a:r>
            <a:r>
              <a:rPr lang="en-US" sz="3600" dirty="0">
                <a:solidFill>
                  <a:schemeClr val="bg1"/>
                </a:solidFill>
              </a:rPr>
              <a:t> </a:t>
            </a:r>
            <a:r>
              <a:rPr lang="en-US" sz="3600" dirty="0" err="1">
                <a:solidFill>
                  <a:schemeClr val="bg1"/>
                </a:solidFill>
              </a:rPr>
              <a:t>em</a:t>
            </a:r>
            <a:r>
              <a:rPr lang="en-US" sz="3600" dirty="0">
                <a:solidFill>
                  <a:schemeClr val="bg1"/>
                </a:solidFill>
              </a:rPr>
              <a:t> </a:t>
            </a:r>
            <a:r>
              <a:rPr lang="en-US" sz="3600" dirty="0" err="1">
                <a:solidFill>
                  <a:schemeClr val="bg1"/>
                </a:solidFill>
              </a:rPr>
              <a:t>gái</a:t>
            </a:r>
            <a:r>
              <a:rPr lang="en-US" sz="3600" dirty="0">
                <a:solidFill>
                  <a:schemeClr val="bg1"/>
                </a:solidFill>
              </a:rPr>
              <a:t> </a:t>
            </a:r>
            <a:r>
              <a:rPr lang="en-US" sz="3600" dirty="0" err="1">
                <a:solidFill>
                  <a:schemeClr val="bg1"/>
                </a:solidFill>
              </a:rPr>
              <a:t>cùng</a:t>
            </a:r>
            <a:r>
              <a:rPr lang="en-US" sz="3600" dirty="0">
                <a:solidFill>
                  <a:schemeClr val="bg1"/>
                </a:solidFill>
              </a:rPr>
              <a:t> cha </a:t>
            </a:r>
            <a:r>
              <a:rPr lang="en-US" sz="3600" dirty="0" err="1">
                <a:solidFill>
                  <a:schemeClr val="bg1"/>
                </a:solidFill>
              </a:rPr>
              <a:t>khác</a:t>
            </a:r>
            <a:r>
              <a:rPr lang="en-US" sz="3600" dirty="0">
                <a:solidFill>
                  <a:schemeClr val="bg1"/>
                </a:solidFill>
              </a:rPr>
              <a:t> </a:t>
            </a:r>
            <a:r>
              <a:rPr lang="en-US" sz="3600" dirty="0" err="1">
                <a:solidFill>
                  <a:schemeClr val="bg1"/>
                </a:solidFill>
              </a:rPr>
              <a:t>mẹ</a:t>
            </a:r>
            <a:r>
              <a:rPr lang="en-US" sz="3600" dirty="0">
                <a:solidFill>
                  <a:schemeClr val="bg1"/>
                </a:solidFill>
              </a:rPr>
              <a:t> </a:t>
            </a:r>
            <a:r>
              <a:rPr lang="en-US" sz="3600" dirty="0" err="1">
                <a:solidFill>
                  <a:schemeClr val="bg1"/>
                </a:solidFill>
              </a:rPr>
              <a:t>là</a:t>
            </a:r>
            <a:r>
              <a:rPr lang="en-US" sz="3600" dirty="0">
                <a:solidFill>
                  <a:schemeClr val="bg1"/>
                </a:solidFill>
              </a:rPr>
              <a:t> </a:t>
            </a:r>
            <a:r>
              <a:rPr lang="en-US" sz="3600" dirty="0" err="1">
                <a:solidFill>
                  <a:schemeClr val="bg1"/>
                </a:solidFill>
              </a:rPr>
              <a:t>Cám</a:t>
            </a:r>
            <a:r>
              <a:rPr lang="en-US" sz="3600" dirty="0">
                <a:solidFill>
                  <a:schemeClr val="bg1"/>
                </a:solidFill>
              </a:rPr>
              <a:t>. </a:t>
            </a:r>
            <a:r>
              <a:rPr lang="en-US" sz="3600" dirty="0" err="1">
                <a:solidFill>
                  <a:schemeClr val="bg1"/>
                </a:solidFill>
              </a:rPr>
              <a:t>Tấm</a:t>
            </a:r>
            <a:r>
              <a:rPr lang="en-US" sz="3600" dirty="0">
                <a:solidFill>
                  <a:schemeClr val="bg1"/>
                </a:solidFill>
              </a:rPr>
              <a:t> </a:t>
            </a:r>
            <a:r>
              <a:rPr lang="en-US" sz="3600" dirty="0" err="1">
                <a:solidFill>
                  <a:schemeClr val="bg1"/>
                </a:solidFill>
              </a:rPr>
              <a:t>hiền</a:t>
            </a:r>
            <a:r>
              <a:rPr lang="en-US" sz="3600" dirty="0">
                <a:solidFill>
                  <a:schemeClr val="bg1"/>
                </a:solidFill>
              </a:rPr>
              <a:t> </a:t>
            </a:r>
            <a:r>
              <a:rPr lang="en-US" sz="3600" dirty="0" err="1">
                <a:solidFill>
                  <a:schemeClr val="bg1"/>
                </a:solidFill>
              </a:rPr>
              <a:t>lành</a:t>
            </a:r>
            <a:r>
              <a:rPr lang="en-US" sz="3600" dirty="0">
                <a:solidFill>
                  <a:schemeClr val="bg1"/>
                </a:solidFill>
              </a:rPr>
              <a:t>, </a:t>
            </a:r>
            <a:r>
              <a:rPr lang="en-US" sz="3600" dirty="0" err="1">
                <a:solidFill>
                  <a:schemeClr val="bg1"/>
                </a:solidFill>
              </a:rPr>
              <a:t>chăm</a:t>
            </a:r>
            <a:r>
              <a:rPr lang="en-US" sz="3600" dirty="0">
                <a:solidFill>
                  <a:schemeClr val="bg1"/>
                </a:solidFill>
              </a:rPr>
              <a:t> </a:t>
            </a:r>
            <a:r>
              <a:rPr lang="en-US" sz="3600" dirty="0" err="1">
                <a:solidFill>
                  <a:schemeClr val="bg1"/>
                </a:solidFill>
              </a:rPr>
              <a:t>chỉ</a:t>
            </a:r>
            <a:r>
              <a:rPr lang="en-US" sz="3600" dirty="0">
                <a:solidFill>
                  <a:schemeClr val="bg1"/>
                </a:solidFill>
              </a:rPr>
              <a:t>, </a:t>
            </a:r>
            <a:r>
              <a:rPr lang="en-US" sz="3600" dirty="0" err="1">
                <a:solidFill>
                  <a:schemeClr val="bg1"/>
                </a:solidFill>
              </a:rPr>
              <a:t>chịu</a:t>
            </a:r>
            <a:r>
              <a:rPr lang="en-US" sz="3600" dirty="0">
                <a:solidFill>
                  <a:schemeClr val="bg1"/>
                </a:solidFill>
              </a:rPr>
              <a:t> </a:t>
            </a:r>
            <a:r>
              <a:rPr lang="en-US" sz="3600" dirty="0" err="1">
                <a:solidFill>
                  <a:schemeClr val="bg1"/>
                </a:solidFill>
              </a:rPr>
              <a:t>nhiều</a:t>
            </a:r>
            <a:r>
              <a:rPr lang="en-US" sz="3600" dirty="0">
                <a:solidFill>
                  <a:schemeClr val="bg1"/>
                </a:solidFill>
              </a:rPr>
              <a:t> </a:t>
            </a:r>
            <a:r>
              <a:rPr lang="en-US" sz="3600" dirty="0" err="1">
                <a:solidFill>
                  <a:schemeClr val="bg1"/>
                </a:solidFill>
              </a:rPr>
              <a:t>đau</a:t>
            </a:r>
            <a:r>
              <a:rPr lang="en-US" sz="3600" dirty="0">
                <a:solidFill>
                  <a:schemeClr val="bg1"/>
                </a:solidFill>
              </a:rPr>
              <a:t> </a:t>
            </a:r>
            <a:r>
              <a:rPr lang="en-US" sz="3600" dirty="0" err="1">
                <a:solidFill>
                  <a:schemeClr val="bg1"/>
                </a:solidFill>
              </a:rPr>
              <a:t>khổ</a:t>
            </a:r>
            <a:r>
              <a:rPr lang="en-US" sz="3600" dirty="0">
                <a:solidFill>
                  <a:schemeClr val="bg1"/>
                </a:solidFill>
              </a:rPr>
              <a:t>.</a:t>
            </a:r>
          </a:p>
        </p:txBody>
      </p:sp>
      <p:sp>
        <p:nvSpPr>
          <p:cNvPr id="7" name="TextBox 6">
            <a:extLst>
              <a:ext uri="{FF2B5EF4-FFF2-40B4-BE49-F238E27FC236}">
                <a16:creationId xmlns:a16="http://schemas.microsoft.com/office/drawing/2014/main" id="{B3D41F93-80F5-CDB5-8051-8FCE7F6DEBD3}"/>
              </a:ext>
            </a:extLst>
          </p:cNvPr>
          <p:cNvSpPr txBox="1"/>
          <p:nvPr/>
        </p:nvSpPr>
        <p:spPr>
          <a:xfrm>
            <a:off x="7055223" y="596326"/>
            <a:ext cx="6248400" cy="707886"/>
          </a:xfrm>
          <a:prstGeom prst="rect">
            <a:avLst/>
          </a:prstGeom>
          <a:noFill/>
        </p:spPr>
        <p:txBody>
          <a:bodyPr wrap="square">
            <a:spAutoFit/>
          </a:bodyPr>
          <a:lstStyle/>
          <a:p>
            <a:pPr algn="ctr"/>
            <a:r>
              <a:rPr lang="en-US" sz="4000" dirty="0" err="1">
                <a:solidFill>
                  <a:schemeClr val="bg1"/>
                </a:solidFill>
              </a:rPr>
              <a:t>Nhân</a:t>
            </a:r>
            <a:r>
              <a:rPr lang="en-US" sz="4000" dirty="0"/>
              <a:t> </a:t>
            </a:r>
            <a:r>
              <a:rPr lang="en-US" sz="4000" dirty="0" err="1">
                <a:solidFill>
                  <a:schemeClr val="bg1"/>
                </a:solidFill>
              </a:rPr>
              <a:t>vật</a:t>
            </a:r>
            <a:r>
              <a:rPr lang="en-US" sz="4000" dirty="0">
                <a:solidFill>
                  <a:schemeClr val="bg1"/>
                </a:solidFill>
              </a:rPr>
              <a:t> </a:t>
            </a:r>
            <a:r>
              <a:rPr lang="en-US" sz="4000" dirty="0" err="1">
                <a:solidFill>
                  <a:schemeClr val="bg1"/>
                </a:solidFill>
              </a:rPr>
              <a:t>chính</a:t>
            </a:r>
            <a:endParaRPr lang="en-US" sz="4000" dirty="0">
              <a:solidFill>
                <a:schemeClr val="bg1"/>
              </a:solidFill>
            </a:endParaRPr>
          </a:p>
        </p:txBody>
      </p:sp>
    </p:spTree>
    <p:extLst>
      <p:ext uri="{BB962C8B-B14F-4D97-AF65-F5344CB8AC3E}">
        <p14:creationId xmlns:p14="http://schemas.microsoft.com/office/powerpoint/2010/main" val="33023430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399AB-3E1A-86B5-F633-626B75A816ED}"/>
              </a:ext>
            </a:extLst>
          </p:cNvPr>
          <p:cNvSpPr>
            <a:spLocks noGrp="1"/>
          </p:cNvSpPr>
          <p:nvPr>
            <p:ph type="title"/>
          </p:nvPr>
        </p:nvSpPr>
        <p:spPr>
          <a:xfrm>
            <a:off x="0" y="1600200"/>
            <a:ext cx="3702424" cy="5257800"/>
          </a:xfrm>
        </p:spPr>
        <p:txBody>
          <a:bodyPr>
            <a:noAutofit/>
          </a:bodyPr>
          <a:lstStyle/>
          <a:p>
            <a:pPr algn="ctr"/>
            <a:r>
              <a:rPr lang="vi-VN" cap="none" dirty="0">
                <a:latin typeface="+mn-lt"/>
              </a:rPr>
              <a:t>Là em gái của tấm, con ruột của dì ghẻ. Cám lười biếng, ích kỷ và ganh ghét với tấm.</a:t>
            </a:r>
            <a:endParaRPr lang="en-US" cap="none" dirty="0">
              <a:latin typeface="+mn-lt"/>
            </a:endParaRPr>
          </a:p>
        </p:txBody>
      </p:sp>
      <p:sp>
        <p:nvSpPr>
          <p:cNvPr id="3" name="Content Placeholder 2">
            <a:extLst>
              <a:ext uri="{FF2B5EF4-FFF2-40B4-BE49-F238E27FC236}">
                <a16:creationId xmlns:a16="http://schemas.microsoft.com/office/drawing/2014/main" id="{DE31DDAE-E133-7244-2AB2-C1B49137CDD6}"/>
              </a:ext>
            </a:extLst>
          </p:cNvPr>
          <p:cNvSpPr>
            <a:spLocks noGrp="1"/>
          </p:cNvSpPr>
          <p:nvPr>
            <p:ph idx="1"/>
          </p:nvPr>
        </p:nvSpPr>
        <p:spPr>
          <a:xfrm>
            <a:off x="-3558988" y="400090"/>
            <a:ext cx="10820400" cy="1888152"/>
          </a:xfrm>
        </p:spPr>
        <p:txBody>
          <a:bodyPr>
            <a:normAutofit/>
          </a:bodyPr>
          <a:lstStyle/>
          <a:p>
            <a:pPr marL="0" indent="0" algn="ctr">
              <a:buNone/>
            </a:pPr>
            <a:r>
              <a:rPr lang="en-US" sz="5400" dirty="0">
                <a:latin typeface="A Love of Thunder" panose="02000503000000020004" pitchFamily="2" charset="0"/>
              </a:rPr>
              <a:t>CÁM</a:t>
            </a:r>
          </a:p>
        </p:txBody>
      </p:sp>
      <p:pic>
        <p:nvPicPr>
          <p:cNvPr id="3074" name="Picture 2" descr="Truyện cổ tích tấm cám">
            <a:extLst>
              <a:ext uri="{FF2B5EF4-FFF2-40B4-BE49-F238E27FC236}">
                <a16:creationId xmlns:a16="http://schemas.microsoft.com/office/drawing/2014/main" id="{818FAF26-59C8-9C86-7659-74246B4635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4471" y="0"/>
            <a:ext cx="824752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73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circle(in)">
                                      <p:cBhvr>
                                        <p:cTn id="2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ẤM CÁM - Thư viện Toán-Hóa-Tin (Đỗ Minh Tuấn)">
            <a:extLst>
              <a:ext uri="{FF2B5EF4-FFF2-40B4-BE49-F238E27FC236}">
                <a16:creationId xmlns:a16="http://schemas.microsoft.com/office/drawing/2014/main" id="{AEAB51A1-31CD-B4B8-C542-B0AD5C00CD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7229476"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1984BAD-DCF6-CC94-2105-675C50A2796B}"/>
              </a:ext>
            </a:extLst>
          </p:cNvPr>
          <p:cNvSpPr/>
          <p:nvPr/>
        </p:nvSpPr>
        <p:spPr>
          <a:xfrm>
            <a:off x="0" y="5591174"/>
            <a:ext cx="7229475" cy="1285875"/>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36BF3A25-68CF-BDC8-68C7-25399116605A}"/>
              </a:ext>
            </a:extLst>
          </p:cNvPr>
          <p:cNvSpPr>
            <a:spLocks noGrp="1"/>
          </p:cNvSpPr>
          <p:nvPr>
            <p:ph type="title"/>
          </p:nvPr>
        </p:nvSpPr>
        <p:spPr>
          <a:xfrm>
            <a:off x="-904875" y="5584021"/>
            <a:ext cx="8610600" cy="1293028"/>
          </a:xfrm>
        </p:spPr>
        <p:txBody>
          <a:bodyPr>
            <a:normAutofit/>
          </a:bodyPr>
          <a:lstStyle/>
          <a:p>
            <a:pPr algn="ctr"/>
            <a:r>
              <a:rPr lang="en-US" sz="6000" cap="none" dirty="0">
                <a:solidFill>
                  <a:schemeClr val="bg1"/>
                </a:solidFill>
              </a:rPr>
              <a:t>DÌ GHẺ</a:t>
            </a:r>
          </a:p>
        </p:txBody>
      </p:sp>
      <p:sp>
        <p:nvSpPr>
          <p:cNvPr id="3" name="Content Placeholder 2">
            <a:extLst>
              <a:ext uri="{FF2B5EF4-FFF2-40B4-BE49-F238E27FC236}">
                <a16:creationId xmlns:a16="http://schemas.microsoft.com/office/drawing/2014/main" id="{FA53C02B-E0C1-4967-5E1C-6C13AF5DD5A6}"/>
              </a:ext>
            </a:extLst>
          </p:cNvPr>
          <p:cNvSpPr>
            <a:spLocks noGrp="1"/>
          </p:cNvSpPr>
          <p:nvPr>
            <p:ph idx="1"/>
          </p:nvPr>
        </p:nvSpPr>
        <p:spPr>
          <a:xfrm>
            <a:off x="6096000" y="443379"/>
            <a:ext cx="5486399" cy="6738471"/>
          </a:xfrm>
        </p:spPr>
        <p:txBody>
          <a:bodyPr>
            <a:noAutofit/>
          </a:bodyPr>
          <a:lstStyle/>
          <a:p>
            <a:pPr marL="914400" lvl="2" indent="0" algn="ctr">
              <a:buNone/>
            </a:pPr>
            <a:r>
              <a:rPr lang="vi-VN" sz="5400" dirty="0"/>
              <a:t>Dì ghẻ của Tấm rất độc ác, luôn tìm cách ức hiếp và hãm hại Tấm để ưu ái cho con ruột là Cám.</a:t>
            </a:r>
            <a:endParaRPr lang="en-US" sz="5400" dirty="0"/>
          </a:p>
        </p:txBody>
      </p:sp>
    </p:spTree>
    <p:extLst>
      <p:ext uri="{BB962C8B-B14F-4D97-AF65-F5344CB8AC3E}">
        <p14:creationId xmlns:p14="http://schemas.microsoft.com/office/powerpoint/2010/main" val="47247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randombar(horizontal)">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ở Giáo Dục Và Đào Tạo Vĩnh Phúc">
            <a:extLst>
              <a:ext uri="{FF2B5EF4-FFF2-40B4-BE49-F238E27FC236}">
                <a16:creationId xmlns:a16="http://schemas.microsoft.com/office/drawing/2014/main" id="{931DC4D3-97C6-2312-E1C4-1F0FF3A9D61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7368B85-C65F-1E53-41DA-CB88598191DF}"/>
              </a:ext>
            </a:extLst>
          </p:cNvPr>
          <p:cNvSpPr/>
          <p:nvPr/>
        </p:nvSpPr>
        <p:spPr>
          <a:xfrm>
            <a:off x="0" y="0"/>
            <a:ext cx="3819525" cy="133350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9FE20AA-389D-3F07-9938-2B4B7D4192C2}"/>
              </a:ext>
            </a:extLst>
          </p:cNvPr>
          <p:cNvSpPr/>
          <p:nvPr/>
        </p:nvSpPr>
        <p:spPr>
          <a:xfrm>
            <a:off x="85725" y="5829300"/>
            <a:ext cx="12106275" cy="102870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979B94-256B-A2C5-50C8-2D36493FC3FB}"/>
              </a:ext>
            </a:extLst>
          </p:cNvPr>
          <p:cNvSpPr>
            <a:spLocks noGrp="1"/>
          </p:cNvSpPr>
          <p:nvPr>
            <p:ph type="title"/>
          </p:nvPr>
        </p:nvSpPr>
        <p:spPr>
          <a:xfrm>
            <a:off x="-2371725" y="20236"/>
            <a:ext cx="8610600" cy="1293028"/>
          </a:xfrm>
        </p:spPr>
        <p:txBody>
          <a:bodyPr>
            <a:normAutofit/>
          </a:bodyPr>
          <a:lstStyle/>
          <a:p>
            <a:pPr algn="ctr"/>
            <a:r>
              <a:rPr lang="en-US" sz="6000" dirty="0">
                <a:solidFill>
                  <a:schemeClr val="bg1"/>
                </a:solidFill>
                <a:latin typeface="A Love of Thunder" panose="02000503000000020004" pitchFamily="2" charset="0"/>
              </a:rPr>
              <a:t>BỤT</a:t>
            </a:r>
          </a:p>
        </p:txBody>
      </p:sp>
      <p:sp>
        <p:nvSpPr>
          <p:cNvPr id="5" name="TextBox 4">
            <a:extLst>
              <a:ext uri="{FF2B5EF4-FFF2-40B4-BE49-F238E27FC236}">
                <a16:creationId xmlns:a16="http://schemas.microsoft.com/office/drawing/2014/main" id="{ECC71EFD-C709-42E1-ECC0-E02E77C51759}"/>
              </a:ext>
            </a:extLst>
          </p:cNvPr>
          <p:cNvSpPr txBox="1"/>
          <p:nvPr/>
        </p:nvSpPr>
        <p:spPr>
          <a:xfrm>
            <a:off x="66675" y="5780782"/>
            <a:ext cx="12344400" cy="1077218"/>
          </a:xfrm>
          <a:prstGeom prst="rect">
            <a:avLst/>
          </a:prstGeom>
          <a:noFill/>
        </p:spPr>
        <p:txBody>
          <a:bodyPr wrap="square">
            <a:spAutoFit/>
          </a:bodyPr>
          <a:lstStyle/>
          <a:p>
            <a:pPr algn="ctr"/>
            <a:r>
              <a:rPr lang="vi-VN" sz="3200" dirty="0">
                <a:solidFill>
                  <a:schemeClr val="bg1"/>
                </a:solidFill>
              </a:rPr>
              <a:t>Bụt là nhân vật thần tiên trong truyện cổ tích, thường hiện ra giúp đỡ những người hiền lành, tốt bụng.</a:t>
            </a:r>
            <a:endParaRPr lang="en-US" sz="3200" dirty="0">
              <a:solidFill>
                <a:schemeClr val="bg1"/>
              </a:solidFill>
            </a:endParaRPr>
          </a:p>
        </p:txBody>
      </p:sp>
    </p:spTree>
    <p:extLst>
      <p:ext uri="{BB962C8B-B14F-4D97-AF65-F5344CB8AC3E}">
        <p14:creationId xmlns:p14="http://schemas.microsoft.com/office/powerpoint/2010/main" val="32065076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1FA13-AB16-07FE-BF96-F54B0FA24681}"/>
              </a:ext>
            </a:extLst>
          </p:cNvPr>
          <p:cNvSpPr>
            <a:spLocks noGrp="1"/>
          </p:cNvSpPr>
          <p:nvPr>
            <p:ph type="title"/>
          </p:nvPr>
        </p:nvSpPr>
        <p:spPr>
          <a:xfrm>
            <a:off x="6810375" y="266701"/>
            <a:ext cx="4591050" cy="6591299"/>
          </a:xfrm>
        </p:spPr>
        <p:txBody>
          <a:bodyPr>
            <a:normAutofit/>
          </a:bodyPr>
          <a:lstStyle/>
          <a:p>
            <a:pPr algn="ctr"/>
            <a:r>
              <a:rPr lang="en-US" cap="none" dirty="0" err="1">
                <a:latin typeface="Arial (Body)"/>
              </a:rPr>
              <a:t>Tấm</a:t>
            </a:r>
            <a:r>
              <a:rPr lang="en-US" cap="none" dirty="0">
                <a:latin typeface="Arial (Body)"/>
              </a:rPr>
              <a:t> </a:t>
            </a:r>
            <a:r>
              <a:rPr lang="en-US" cap="none" dirty="0" err="1">
                <a:latin typeface="Arial (Body)"/>
              </a:rPr>
              <a:t>sống</a:t>
            </a:r>
            <a:r>
              <a:rPr lang="en-US" cap="none" dirty="0">
                <a:latin typeface="Arial (Body)"/>
              </a:rPr>
              <a:t> </a:t>
            </a:r>
            <a:r>
              <a:rPr lang="en-US" cap="none" dirty="0" err="1">
                <a:latin typeface="Arial (Body)"/>
              </a:rPr>
              <a:t>trong</a:t>
            </a:r>
            <a:r>
              <a:rPr lang="en-US" cap="none" dirty="0">
                <a:latin typeface="Arial (Body)"/>
              </a:rPr>
              <a:t> </a:t>
            </a:r>
            <a:r>
              <a:rPr lang="en-US" cap="none" dirty="0" err="1">
                <a:latin typeface="Arial (Body)"/>
              </a:rPr>
              <a:t>cảnh</a:t>
            </a:r>
            <a:r>
              <a:rPr lang="en-US" cap="none" dirty="0">
                <a:latin typeface="Arial (Body)"/>
              </a:rPr>
              <a:t> </a:t>
            </a:r>
            <a:r>
              <a:rPr lang="en-US" cap="none" dirty="0" err="1">
                <a:latin typeface="Arial (Body)"/>
              </a:rPr>
              <a:t>nghèo</a:t>
            </a:r>
            <a:r>
              <a:rPr lang="en-US" cap="none" dirty="0">
                <a:latin typeface="Arial (Body)"/>
              </a:rPr>
              <a:t> </a:t>
            </a:r>
            <a:r>
              <a:rPr lang="en-US" cap="none" dirty="0" err="1">
                <a:latin typeface="Arial (Body)"/>
              </a:rPr>
              <a:t>khổ</a:t>
            </a:r>
            <a:r>
              <a:rPr lang="en-US" cap="none" dirty="0">
                <a:latin typeface="Arial (Body)"/>
              </a:rPr>
              <a:t>, </a:t>
            </a:r>
            <a:r>
              <a:rPr lang="en-US" cap="none" dirty="0" err="1">
                <a:latin typeface="Arial (Body)"/>
              </a:rPr>
              <a:t>bị</a:t>
            </a:r>
            <a:r>
              <a:rPr lang="en-US" cap="none" dirty="0">
                <a:latin typeface="Arial (Body)"/>
              </a:rPr>
              <a:t> </a:t>
            </a:r>
            <a:r>
              <a:rPr lang="en-US" cap="none" dirty="0" err="1">
                <a:latin typeface="Arial (Body)"/>
              </a:rPr>
              <a:t>dì</a:t>
            </a:r>
            <a:r>
              <a:rPr lang="en-US" cap="none" dirty="0">
                <a:latin typeface="Arial (Body)"/>
              </a:rPr>
              <a:t> </a:t>
            </a:r>
            <a:r>
              <a:rPr lang="en-US" cap="none" dirty="0" err="1">
                <a:latin typeface="Arial (Body)"/>
              </a:rPr>
              <a:t>ghẻ</a:t>
            </a:r>
            <a:r>
              <a:rPr lang="en-US" cap="none" dirty="0">
                <a:latin typeface="Arial (Body)"/>
              </a:rPr>
              <a:t> </a:t>
            </a:r>
            <a:r>
              <a:rPr lang="en-US" cap="none" dirty="0" err="1">
                <a:latin typeface="Arial (Body)"/>
              </a:rPr>
              <a:t>và</a:t>
            </a:r>
            <a:r>
              <a:rPr lang="en-US" cap="none" dirty="0">
                <a:latin typeface="Arial (Body)"/>
              </a:rPr>
              <a:t> </a:t>
            </a:r>
            <a:r>
              <a:rPr lang="en-US" cap="none" dirty="0" err="1">
                <a:latin typeface="Arial (Body)"/>
              </a:rPr>
              <a:t>cám</a:t>
            </a:r>
            <a:r>
              <a:rPr lang="en-US" cap="none" dirty="0">
                <a:latin typeface="Arial (Body)"/>
              </a:rPr>
              <a:t> </a:t>
            </a:r>
            <a:r>
              <a:rPr lang="en-US" cap="none" dirty="0" err="1">
                <a:latin typeface="Arial (Body)"/>
              </a:rPr>
              <a:t>ức</a:t>
            </a:r>
            <a:r>
              <a:rPr lang="en-US" cap="none" dirty="0">
                <a:latin typeface="Arial (Body)"/>
              </a:rPr>
              <a:t> </a:t>
            </a:r>
            <a:r>
              <a:rPr lang="en-US" cap="none" dirty="0" err="1">
                <a:latin typeface="Arial (Body)"/>
              </a:rPr>
              <a:t>hiếp</a:t>
            </a:r>
            <a:r>
              <a:rPr lang="en-US" cap="none" dirty="0">
                <a:latin typeface="Arial (Body)"/>
              </a:rPr>
              <a:t>. </a:t>
            </a:r>
            <a:r>
              <a:rPr lang="en-US" cap="none" dirty="0" err="1">
                <a:latin typeface="Arial (Body)"/>
              </a:rPr>
              <a:t>Mâu</a:t>
            </a:r>
            <a:r>
              <a:rPr lang="en-US" cap="none" dirty="0">
                <a:latin typeface="Arial (Body)"/>
              </a:rPr>
              <a:t> </a:t>
            </a:r>
            <a:r>
              <a:rPr lang="en-US" cap="none" dirty="0" err="1">
                <a:latin typeface="Arial (Body)"/>
              </a:rPr>
              <a:t>thuẫn</a:t>
            </a:r>
            <a:r>
              <a:rPr lang="en-US" cap="none" dirty="0">
                <a:latin typeface="Arial (Body)"/>
              </a:rPr>
              <a:t> </a:t>
            </a:r>
            <a:r>
              <a:rPr lang="en-US" cap="none" dirty="0" err="1">
                <a:latin typeface="Arial (Body)"/>
              </a:rPr>
              <a:t>nảy</a:t>
            </a:r>
            <a:r>
              <a:rPr lang="en-US" cap="none" dirty="0">
                <a:latin typeface="Arial (Body)"/>
              </a:rPr>
              <a:t> </a:t>
            </a:r>
            <a:r>
              <a:rPr lang="en-US" cap="none" dirty="0" err="1">
                <a:latin typeface="Arial (Body)"/>
              </a:rPr>
              <a:t>sinh</a:t>
            </a:r>
            <a:r>
              <a:rPr lang="en-US" cap="none" dirty="0">
                <a:latin typeface="Arial (Body)"/>
              </a:rPr>
              <a:t> </a:t>
            </a:r>
            <a:r>
              <a:rPr lang="en-US" cap="none" dirty="0" err="1">
                <a:latin typeface="Arial (Body)"/>
              </a:rPr>
              <a:t>khi</a:t>
            </a:r>
            <a:r>
              <a:rPr lang="en-US" cap="none" dirty="0">
                <a:latin typeface="Arial (Body)"/>
              </a:rPr>
              <a:t> </a:t>
            </a:r>
            <a:r>
              <a:rPr lang="en-US" cap="none" dirty="0" err="1">
                <a:latin typeface="Arial (Body)"/>
              </a:rPr>
              <a:t>tấm</a:t>
            </a:r>
            <a:r>
              <a:rPr lang="en-US" cap="none" dirty="0">
                <a:latin typeface="Arial (Body)"/>
              </a:rPr>
              <a:t> </a:t>
            </a:r>
            <a:r>
              <a:rPr lang="en-US" cap="none" dirty="0" err="1">
                <a:latin typeface="Arial (Body)"/>
              </a:rPr>
              <a:t>bị</a:t>
            </a:r>
            <a:r>
              <a:rPr lang="en-US" cap="none" dirty="0">
                <a:latin typeface="Arial (Body)"/>
              </a:rPr>
              <a:t> </a:t>
            </a:r>
            <a:r>
              <a:rPr lang="en-US" cap="none" dirty="0" err="1">
                <a:latin typeface="Arial (Body)"/>
              </a:rPr>
              <a:t>buộc</a:t>
            </a:r>
            <a:r>
              <a:rPr lang="en-US" cap="none" dirty="0">
                <a:latin typeface="Arial (Body)"/>
              </a:rPr>
              <a:t> </a:t>
            </a:r>
            <a:r>
              <a:rPr lang="en-US" cap="none" dirty="0" err="1">
                <a:latin typeface="Arial (Body)"/>
              </a:rPr>
              <a:t>phải</a:t>
            </a:r>
            <a:r>
              <a:rPr lang="en-US" cap="none" dirty="0">
                <a:latin typeface="Arial (Body)"/>
              </a:rPr>
              <a:t> </a:t>
            </a:r>
            <a:r>
              <a:rPr lang="en-US" cap="none" dirty="0" err="1">
                <a:latin typeface="Arial (Body)"/>
              </a:rPr>
              <a:t>làm</a:t>
            </a:r>
            <a:r>
              <a:rPr lang="en-US" cap="none" dirty="0">
                <a:latin typeface="Arial (Body)"/>
              </a:rPr>
              <a:t> </a:t>
            </a:r>
            <a:r>
              <a:rPr lang="en-US" cap="none" dirty="0" err="1">
                <a:latin typeface="Arial (Body)"/>
              </a:rPr>
              <a:t>việc</a:t>
            </a:r>
            <a:r>
              <a:rPr lang="en-US" cap="none" dirty="0">
                <a:latin typeface="Arial (Body)"/>
              </a:rPr>
              <a:t> </a:t>
            </a:r>
            <a:r>
              <a:rPr lang="en-US" cap="none" dirty="0" err="1">
                <a:latin typeface="Arial (Body)"/>
              </a:rPr>
              <a:t>vất</a:t>
            </a:r>
            <a:r>
              <a:rPr lang="en-US" cap="none" dirty="0">
                <a:latin typeface="Arial (Body)"/>
              </a:rPr>
              <a:t> </a:t>
            </a:r>
            <a:r>
              <a:rPr lang="en-US" cap="none" dirty="0" err="1">
                <a:latin typeface="Arial (Body)"/>
              </a:rPr>
              <a:t>vả</a:t>
            </a:r>
            <a:r>
              <a:rPr lang="en-US" cap="none" dirty="0">
                <a:latin typeface="Arial (Body)"/>
              </a:rPr>
              <a:t>, </a:t>
            </a:r>
            <a:r>
              <a:rPr lang="en-US" cap="none" dirty="0" err="1">
                <a:latin typeface="Arial (Body)"/>
              </a:rPr>
              <a:t>trong</a:t>
            </a:r>
            <a:r>
              <a:rPr lang="en-US" cap="none" dirty="0">
                <a:latin typeface="Arial (Body)"/>
              </a:rPr>
              <a:t> </a:t>
            </a:r>
            <a:r>
              <a:rPr lang="en-US" cap="none" dirty="0" err="1">
                <a:latin typeface="Arial (Body)"/>
              </a:rPr>
              <a:t>khi</a:t>
            </a:r>
            <a:r>
              <a:rPr lang="en-US" cap="none" dirty="0">
                <a:latin typeface="Arial (Body)"/>
              </a:rPr>
              <a:t> </a:t>
            </a:r>
            <a:r>
              <a:rPr lang="en-US" cap="none" dirty="0" err="1">
                <a:latin typeface="Arial (Body)"/>
              </a:rPr>
              <a:t>cám</a:t>
            </a:r>
            <a:r>
              <a:rPr lang="en-US" cap="none" dirty="0">
                <a:latin typeface="Arial (Body)"/>
              </a:rPr>
              <a:t> </a:t>
            </a:r>
            <a:r>
              <a:rPr lang="en-US" cap="none" dirty="0" err="1">
                <a:latin typeface="Arial (Body)"/>
              </a:rPr>
              <a:t>sống</a:t>
            </a:r>
            <a:r>
              <a:rPr lang="en-US" cap="none" dirty="0">
                <a:latin typeface="Arial (Body)"/>
              </a:rPr>
              <a:t> an </a:t>
            </a:r>
            <a:r>
              <a:rPr lang="en-US" cap="none" dirty="0" err="1">
                <a:latin typeface="Arial (Body)"/>
              </a:rPr>
              <a:t>nhàn</a:t>
            </a:r>
            <a:r>
              <a:rPr lang="en-US" cap="none" dirty="0">
                <a:latin typeface="Arial (Body)"/>
              </a:rPr>
              <a:t>.</a:t>
            </a:r>
          </a:p>
        </p:txBody>
      </p:sp>
      <p:sp>
        <p:nvSpPr>
          <p:cNvPr id="3" name="Content Placeholder 2">
            <a:extLst>
              <a:ext uri="{FF2B5EF4-FFF2-40B4-BE49-F238E27FC236}">
                <a16:creationId xmlns:a16="http://schemas.microsoft.com/office/drawing/2014/main" id="{6D3EDF3F-59BE-3457-A086-4F92FE8EADF0}"/>
              </a:ext>
            </a:extLst>
          </p:cNvPr>
          <p:cNvSpPr>
            <a:spLocks noGrp="1"/>
          </p:cNvSpPr>
          <p:nvPr>
            <p:ph idx="1"/>
          </p:nvPr>
        </p:nvSpPr>
        <p:spPr>
          <a:xfrm>
            <a:off x="0" y="5867399"/>
            <a:ext cx="6191250" cy="866775"/>
          </a:xfrm>
        </p:spPr>
        <p:txBody>
          <a:bodyPr>
            <a:noAutofit/>
          </a:bodyPr>
          <a:lstStyle/>
          <a:p>
            <a:pPr marL="0" indent="0" algn="ctr">
              <a:buNone/>
            </a:pPr>
            <a:r>
              <a:rPr lang="en-US" sz="3600" dirty="0">
                <a:latin typeface="A Love of Thunder" panose="02000503000000020004" pitchFamily="2" charset="0"/>
              </a:rPr>
              <a:t>BỐI CẢNH VÀ MÂU THUẪN</a:t>
            </a:r>
          </a:p>
        </p:txBody>
      </p:sp>
      <p:pic>
        <p:nvPicPr>
          <p:cNvPr id="6146" name="Picture 2" descr="Truyện cổ tích Tấm Cám - bản mới">
            <a:extLst>
              <a:ext uri="{FF2B5EF4-FFF2-40B4-BE49-F238E27FC236}">
                <a16:creationId xmlns:a16="http://schemas.microsoft.com/office/drawing/2014/main" id="{263BB472-A951-9B1E-7748-A398868735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096000" cy="5497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3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75E43-9E29-633A-AD19-9C1DF1854B4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57767D0-246B-F39F-2019-738C9D9E35C5}"/>
              </a:ext>
            </a:extLst>
          </p:cNvPr>
          <p:cNvSpPr>
            <a:spLocks noGrp="1"/>
          </p:cNvSpPr>
          <p:nvPr>
            <p:ph idx="1"/>
          </p:nvPr>
        </p:nvSpPr>
        <p:spPr>
          <a:xfrm>
            <a:off x="371475" y="2280285"/>
            <a:ext cx="4705350" cy="4024125"/>
          </a:xfrm>
        </p:spPr>
        <p:txBody>
          <a:bodyPr>
            <a:noAutofit/>
          </a:bodyPr>
          <a:lstStyle/>
          <a:p>
            <a:pPr marL="0" indent="0" algn="ctr">
              <a:buNone/>
            </a:pPr>
            <a:r>
              <a:rPr lang="vi-VN" sz="3600" dirty="0"/>
              <a:t>Tấm và Cám được giao nhiệm vụ đi bắt tép. Tấm bắt được đầy giỏ, còn Cám lười biếng, không bắt được gì. Cám lừa lấy giỏ tép của Tấm bằng lời hứa sẽ chia phần.</a:t>
            </a:r>
            <a:endParaRPr lang="en-US" sz="3600" dirty="0"/>
          </a:p>
        </p:txBody>
      </p:sp>
      <p:sp>
        <p:nvSpPr>
          <p:cNvPr id="5" name="TextBox 4">
            <a:extLst>
              <a:ext uri="{FF2B5EF4-FFF2-40B4-BE49-F238E27FC236}">
                <a16:creationId xmlns:a16="http://schemas.microsoft.com/office/drawing/2014/main" id="{BD121CFF-F03C-701D-195D-DCA2F701526E}"/>
              </a:ext>
            </a:extLst>
          </p:cNvPr>
          <p:cNvSpPr txBox="1"/>
          <p:nvPr/>
        </p:nvSpPr>
        <p:spPr>
          <a:xfrm>
            <a:off x="514350" y="898680"/>
            <a:ext cx="6096000" cy="707886"/>
          </a:xfrm>
          <a:prstGeom prst="rect">
            <a:avLst/>
          </a:prstGeom>
          <a:noFill/>
        </p:spPr>
        <p:txBody>
          <a:bodyPr wrap="square">
            <a:spAutoFit/>
          </a:bodyPr>
          <a:lstStyle/>
          <a:p>
            <a:r>
              <a:rPr lang="en-US" sz="4000" dirty="0">
                <a:latin typeface="A Love of Thunder" panose="02000503000000020004" pitchFamily="2" charset="0"/>
              </a:rPr>
              <a:t>SỰ KIỆN BẮT TÉP</a:t>
            </a:r>
          </a:p>
        </p:txBody>
      </p:sp>
      <p:pic>
        <p:nvPicPr>
          <p:cNvPr id="7170" name="Picture 2" descr="truyện cổ tích: tấm cám">
            <a:extLst>
              <a:ext uri="{FF2B5EF4-FFF2-40B4-BE49-F238E27FC236}">
                <a16:creationId xmlns:a16="http://schemas.microsoft.com/office/drawing/2014/main" id="{0AC6A1D5-83D4-6027-75F0-76DA7B10E2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2575" y="15358"/>
            <a:ext cx="6829425" cy="6829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733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ppt_x"/>
                                          </p:val>
                                        </p:tav>
                                        <p:tav tm="100000">
                                          <p:val>
                                            <p:strVal val="#ppt_x"/>
                                          </p:val>
                                        </p:tav>
                                      </p:tavLst>
                                    </p:anim>
                                    <p:anim calcmode="lin" valueType="num">
                                      <p:cBhvr additive="base">
                                        <p:cTn id="8"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heel(1)">
                                      <p:cBhvr>
                                        <p:cTn id="18"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DA5F1-49DF-AD1F-95A3-AE250CB61723}"/>
              </a:ext>
            </a:extLst>
          </p:cNvPr>
          <p:cNvSpPr>
            <a:spLocks noGrp="1"/>
          </p:cNvSpPr>
          <p:nvPr>
            <p:ph type="title"/>
          </p:nvPr>
        </p:nvSpPr>
        <p:spPr>
          <a:xfrm>
            <a:off x="752475" y="1791093"/>
            <a:ext cx="5343525" cy="4366249"/>
          </a:xfrm>
        </p:spPr>
        <p:txBody>
          <a:bodyPr>
            <a:normAutofit fontScale="90000"/>
          </a:bodyPr>
          <a:lstStyle/>
          <a:p>
            <a:pPr algn="ctr"/>
            <a:r>
              <a:rPr lang="vi-VN" cap="none" dirty="0">
                <a:latin typeface="Arial (Body)"/>
              </a:rPr>
              <a:t>Bụt hiện ra giúp đỡ Tấm khóc khi bị lừa mất giỏ tép, bụt hiện ra hỏi và giúp đỡ. bụt cho tấm một con cá bống để nuôi, nhưng sau đó con cá bị mẹ con Cám giết.</a:t>
            </a:r>
            <a:endParaRPr lang="en-US" cap="none" dirty="0">
              <a:latin typeface="Arial (Body)"/>
            </a:endParaRPr>
          </a:p>
        </p:txBody>
      </p:sp>
      <p:sp>
        <p:nvSpPr>
          <p:cNvPr id="5" name="TextBox 4">
            <a:extLst>
              <a:ext uri="{FF2B5EF4-FFF2-40B4-BE49-F238E27FC236}">
                <a16:creationId xmlns:a16="http://schemas.microsoft.com/office/drawing/2014/main" id="{C0CC252A-A1DC-18DE-56E5-F1D421FFA761}"/>
              </a:ext>
            </a:extLst>
          </p:cNvPr>
          <p:cNvSpPr txBox="1"/>
          <p:nvPr/>
        </p:nvSpPr>
        <p:spPr>
          <a:xfrm>
            <a:off x="6982119" y="937720"/>
            <a:ext cx="5695950" cy="584775"/>
          </a:xfrm>
          <a:prstGeom prst="rect">
            <a:avLst/>
          </a:prstGeom>
          <a:noFill/>
        </p:spPr>
        <p:txBody>
          <a:bodyPr wrap="square">
            <a:spAutoFit/>
          </a:bodyPr>
          <a:lstStyle/>
          <a:p>
            <a:r>
              <a:rPr lang="en-US" sz="3200" dirty="0">
                <a:latin typeface="A Love of Thunder" panose="02000503000000020004" pitchFamily="2" charset="0"/>
              </a:rPr>
              <a:t>BỤT HIỆN RA GIÚP ĐỠ</a:t>
            </a:r>
          </a:p>
        </p:txBody>
      </p:sp>
      <p:pic>
        <p:nvPicPr>
          <p:cNvPr id="8196" name="Picture 4" descr="Top 12 Bài văn miêu tả ông bụt bà tiên trong truyện cổ tích (lớp 5) đáng  đọc nhất - Mytour.vn">
            <a:extLst>
              <a:ext uri="{FF2B5EF4-FFF2-40B4-BE49-F238E27FC236}">
                <a16:creationId xmlns:a16="http://schemas.microsoft.com/office/drawing/2014/main" id="{C993AE03-E8A2-36B1-DF78-5C9841930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7902" y="2121030"/>
            <a:ext cx="5495178" cy="3558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120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4" name="Picture 8" descr="Tấm Cám - Kho Tàng Truyện Cổ Tích Chọn Lọc">
            <a:extLst>
              <a:ext uri="{FF2B5EF4-FFF2-40B4-BE49-F238E27FC236}">
                <a16:creationId xmlns:a16="http://schemas.microsoft.com/office/drawing/2014/main" id="{850386BC-8464-17E0-FF66-CF42A65DC7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06165"/>
            <a:ext cx="12192000" cy="876410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22D1538-ABB5-3C79-54C2-EDF9071BC8AC}"/>
              </a:ext>
            </a:extLst>
          </p:cNvPr>
          <p:cNvSpPr/>
          <p:nvPr/>
        </p:nvSpPr>
        <p:spPr>
          <a:xfrm>
            <a:off x="95250" y="5086350"/>
            <a:ext cx="11933352" cy="177165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3E750A-7FAF-787D-5B1A-C2D2CFEEC71B}"/>
              </a:ext>
            </a:extLst>
          </p:cNvPr>
          <p:cNvSpPr>
            <a:spLocks noGrp="1"/>
          </p:cNvSpPr>
          <p:nvPr>
            <p:ph type="title"/>
          </p:nvPr>
        </p:nvSpPr>
        <p:spPr>
          <a:xfrm>
            <a:off x="3902696" y="294980"/>
            <a:ext cx="8564153" cy="1280014"/>
          </a:xfrm>
        </p:spPr>
        <p:txBody>
          <a:bodyPr/>
          <a:lstStyle/>
          <a:p>
            <a:pPr algn="ctr"/>
            <a:r>
              <a:rPr lang="en-US" dirty="0" err="1">
                <a:latin typeface="A Love of Thunder" panose="02000503000000020004" pitchFamily="2" charset="0"/>
              </a:rPr>
              <a:t>Hội</a:t>
            </a:r>
            <a:r>
              <a:rPr lang="en-US" dirty="0">
                <a:latin typeface="A Love of Thunder" panose="02000503000000020004" pitchFamily="2" charset="0"/>
              </a:rPr>
              <a:t> </a:t>
            </a:r>
            <a:r>
              <a:rPr lang="en-US" dirty="0" err="1">
                <a:latin typeface="A Love of Thunder" panose="02000503000000020004" pitchFamily="2" charset="0"/>
              </a:rPr>
              <a:t>chọn</a:t>
            </a:r>
            <a:r>
              <a:rPr lang="en-US" dirty="0">
                <a:latin typeface="A Love of Thunder" panose="02000503000000020004" pitchFamily="2" charset="0"/>
              </a:rPr>
              <a:t> </a:t>
            </a:r>
            <a:r>
              <a:rPr lang="en-US" dirty="0" err="1">
                <a:latin typeface="A Love of Thunder" panose="02000503000000020004" pitchFamily="2" charset="0"/>
              </a:rPr>
              <a:t>vợ</a:t>
            </a:r>
            <a:r>
              <a:rPr lang="en-US" dirty="0">
                <a:latin typeface="A Love of Thunder" panose="02000503000000020004" pitchFamily="2" charset="0"/>
              </a:rPr>
              <a:t> </a:t>
            </a:r>
            <a:r>
              <a:rPr lang="en-US" dirty="0" err="1">
                <a:latin typeface="A Love of Thunder" panose="02000503000000020004" pitchFamily="2" charset="0"/>
              </a:rPr>
              <a:t>cho</a:t>
            </a:r>
            <a:r>
              <a:rPr lang="en-US" dirty="0">
                <a:latin typeface="A Love of Thunder" panose="02000503000000020004" pitchFamily="2" charset="0"/>
              </a:rPr>
              <a:t> </a:t>
            </a:r>
            <a:r>
              <a:rPr lang="en-US" dirty="0" err="1">
                <a:latin typeface="A Love of Thunder" panose="02000503000000020004" pitchFamily="2" charset="0"/>
              </a:rPr>
              <a:t>vua</a:t>
            </a:r>
            <a:endParaRPr lang="en-US" cap="none" dirty="0">
              <a:latin typeface="A Love of Thunder" panose="02000503000000020004" pitchFamily="2" charset="0"/>
            </a:endParaRPr>
          </a:p>
        </p:txBody>
      </p:sp>
      <p:sp>
        <p:nvSpPr>
          <p:cNvPr id="3" name="Content Placeholder 2">
            <a:extLst>
              <a:ext uri="{FF2B5EF4-FFF2-40B4-BE49-F238E27FC236}">
                <a16:creationId xmlns:a16="http://schemas.microsoft.com/office/drawing/2014/main" id="{CB9C0254-C408-5A0C-D6F6-7AF0E4701DB9}"/>
              </a:ext>
            </a:extLst>
          </p:cNvPr>
          <p:cNvSpPr>
            <a:spLocks noGrp="1"/>
          </p:cNvSpPr>
          <p:nvPr>
            <p:ph idx="1"/>
          </p:nvPr>
        </p:nvSpPr>
        <p:spPr>
          <a:xfrm>
            <a:off x="151859" y="5564972"/>
            <a:ext cx="11820133" cy="1293028"/>
          </a:xfrm>
        </p:spPr>
        <p:txBody>
          <a:bodyPr>
            <a:normAutofit fontScale="92500"/>
          </a:bodyPr>
          <a:lstStyle/>
          <a:p>
            <a:pPr marL="0" indent="0" algn="ctr">
              <a:buNone/>
            </a:pPr>
            <a:r>
              <a:rPr lang="vi-VN" sz="2800" dirty="0">
                <a:solidFill>
                  <a:schemeClr val="bg1"/>
                </a:solidFill>
              </a:rPr>
              <a:t>Vua mở hội để chọn vợ. Mụ dì ghẻ không cho Tấm đi, bắt Tấm làm nhiều việc. Bụt lại hiện lên và giúp Tấm bằng cách biến ra quần áo đẹp và một đôi hài để Tấm đến dự hội. Tấm vô tình đánh rơi một chiếc hài và nhà vua nhặt được.</a:t>
            </a:r>
            <a:endParaRPr lang="en-US" sz="2800" dirty="0">
              <a:solidFill>
                <a:schemeClr val="bg1"/>
              </a:solidFill>
            </a:endParaRPr>
          </a:p>
        </p:txBody>
      </p:sp>
    </p:spTree>
    <p:extLst>
      <p:ext uri="{BB962C8B-B14F-4D97-AF65-F5344CB8AC3E}">
        <p14:creationId xmlns:p14="http://schemas.microsoft.com/office/powerpoint/2010/main" val="19627672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TRUYỆN CỔ TÍCH TẤM CÁM">
            <a:extLst>
              <a:ext uri="{FF2B5EF4-FFF2-40B4-BE49-F238E27FC236}">
                <a16:creationId xmlns:a16="http://schemas.microsoft.com/office/drawing/2014/main" id="{4CA59BCD-B16C-C0B8-5C27-4EB7CB5665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6250"/>
            <a:ext cx="12191999" cy="68580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F8CAF0A-21F7-80EA-8E6E-7EFE529D1089}"/>
              </a:ext>
            </a:extLst>
          </p:cNvPr>
          <p:cNvSpPr/>
          <p:nvPr/>
        </p:nvSpPr>
        <p:spPr>
          <a:xfrm>
            <a:off x="2324100" y="266700"/>
            <a:ext cx="7858125" cy="76200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22D1538-ABB5-3C79-54C2-EDF9071BC8AC}"/>
              </a:ext>
            </a:extLst>
          </p:cNvPr>
          <p:cNvSpPr/>
          <p:nvPr/>
        </p:nvSpPr>
        <p:spPr>
          <a:xfrm>
            <a:off x="95250" y="5086350"/>
            <a:ext cx="6000750" cy="177165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3E750A-7FAF-787D-5B1A-C2D2CFEEC71B}"/>
              </a:ext>
            </a:extLst>
          </p:cNvPr>
          <p:cNvSpPr>
            <a:spLocks noGrp="1"/>
          </p:cNvSpPr>
          <p:nvPr>
            <p:ph type="title"/>
          </p:nvPr>
        </p:nvSpPr>
        <p:spPr>
          <a:xfrm>
            <a:off x="1895475" y="-26249"/>
            <a:ext cx="8610600" cy="1293028"/>
          </a:xfrm>
        </p:spPr>
        <p:txBody>
          <a:bodyPr/>
          <a:lstStyle/>
          <a:p>
            <a:pPr algn="ctr"/>
            <a:r>
              <a:rPr lang="en-US" cap="none" dirty="0">
                <a:solidFill>
                  <a:schemeClr val="bg1"/>
                </a:solidFill>
                <a:latin typeface="A Love of Thunder" panose="02000503000000020004" pitchFamily="2" charset="0"/>
              </a:rPr>
              <a:t>TẤM TRỞ THÀNH HOÀNG HẬU</a:t>
            </a:r>
          </a:p>
        </p:txBody>
      </p:sp>
      <p:sp>
        <p:nvSpPr>
          <p:cNvPr id="3" name="Content Placeholder 2">
            <a:extLst>
              <a:ext uri="{FF2B5EF4-FFF2-40B4-BE49-F238E27FC236}">
                <a16:creationId xmlns:a16="http://schemas.microsoft.com/office/drawing/2014/main" id="{CB9C0254-C408-5A0C-D6F6-7AF0E4701DB9}"/>
              </a:ext>
            </a:extLst>
          </p:cNvPr>
          <p:cNvSpPr>
            <a:spLocks noGrp="1"/>
          </p:cNvSpPr>
          <p:nvPr>
            <p:ph idx="1"/>
          </p:nvPr>
        </p:nvSpPr>
        <p:spPr>
          <a:xfrm>
            <a:off x="104774" y="5114925"/>
            <a:ext cx="5924551" cy="1743075"/>
          </a:xfrm>
        </p:spPr>
        <p:txBody>
          <a:bodyPr>
            <a:normAutofit/>
          </a:bodyPr>
          <a:lstStyle/>
          <a:p>
            <a:pPr marL="0" indent="0" algn="ctr">
              <a:buNone/>
            </a:pPr>
            <a:r>
              <a:rPr lang="vi-VN" sz="2800" dirty="0">
                <a:solidFill>
                  <a:schemeClr val="bg1"/>
                </a:solidFill>
              </a:rPr>
              <a:t>Nhà vua dùng chiếc hài tìm khắp nơi để chọn vợ, và cuối cùng tìm thấy Tấm là người phù hợp. Tấm trở thành hoàng hậu</a:t>
            </a:r>
            <a:r>
              <a:rPr lang="vi-VN" dirty="0"/>
              <a:t>.</a:t>
            </a:r>
            <a:endParaRPr lang="en-US" dirty="0"/>
          </a:p>
        </p:txBody>
      </p:sp>
    </p:spTree>
    <p:extLst>
      <p:ext uri="{BB962C8B-B14F-4D97-AF65-F5344CB8AC3E}">
        <p14:creationId xmlns:p14="http://schemas.microsoft.com/office/powerpoint/2010/main" val="42491736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FE18-DE0C-410A-1B0C-B15B822331AD}"/>
              </a:ext>
            </a:extLst>
          </p:cNvPr>
          <p:cNvSpPr>
            <a:spLocks noGrp="1"/>
          </p:cNvSpPr>
          <p:nvPr>
            <p:ph type="title"/>
          </p:nvPr>
        </p:nvSpPr>
        <p:spPr>
          <a:xfrm>
            <a:off x="971550" y="164298"/>
            <a:ext cx="10248900" cy="1293028"/>
          </a:xfrm>
        </p:spPr>
        <p:txBody>
          <a:bodyPr>
            <a:normAutofit/>
          </a:bodyPr>
          <a:lstStyle/>
          <a:p>
            <a:pPr algn="ctr"/>
            <a:r>
              <a:rPr lang="en-US" cap="none" dirty="0">
                <a:latin typeface="A Love of Thunder" panose="02000503000000020004" pitchFamily="2" charset="0"/>
              </a:rPr>
              <a:t>TẤM BỊ HÃM HẠI BỞI DÌ GHẺ VÀ CÁM</a:t>
            </a:r>
          </a:p>
        </p:txBody>
      </p:sp>
      <p:sp>
        <p:nvSpPr>
          <p:cNvPr id="3" name="Content Placeholder 2">
            <a:extLst>
              <a:ext uri="{FF2B5EF4-FFF2-40B4-BE49-F238E27FC236}">
                <a16:creationId xmlns:a16="http://schemas.microsoft.com/office/drawing/2014/main" id="{7C399961-552F-FC9D-D88A-4DA5CCAAA7E5}"/>
              </a:ext>
            </a:extLst>
          </p:cNvPr>
          <p:cNvSpPr>
            <a:spLocks noGrp="1"/>
          </p:cNvSpPr>
          <p:nvPr>
            <p:ph idx="1"/>
          </p:nvPr>
        </p:nvSpPr>
        <p:spPr>
          <a:xfrm>
            <a:off x="7010400" y="2194560"/>
            <a:ext cx="4495800" cy="4024125"/>
          </a:xfrm>
        </p:spPr>
        <p:txBody>
          <a:bodyPr>
            <a:noAutofit/>
          </a:bodyPr>
          <a:lstStyle/>
          <a:p>
            <a:pPr marL="0" indent="0">
              <a:buNone/>
            </a:pPr>
            <a:r>
              <a:rPr lang="vi-VN" sz="3200" dirty="0"/>
              <a:t>Ghen ghét với hạnh phúc của Tấm, mụ dì ghẻ và Cám lập mưu giết Tấm. Họ dụ Tấm trèo lên cây cau, chặt cây khiến Tấm rơi xuống chết. Cám sau đó thay Tấm làm hoàng hậu.</a:t>
            </a:r>
            <a:endParaRPr lang="en-US" sz="3200" dirty="0">
              <a:latin typeface="UTM Avo" panose="02040603050506020204" pitchFamily="18" charset="0"/>
            </a:endParaRPr>
          </a:p>
        </p:txBody>
      </p:sp>
      <p:pic>
        <p:nvPicPr>
          <p:cNvPr id="10242" name="Picture 2" descr="Truyện Tấm Cám - I LOVE YOU - Website của Nguyễn Xuân Đồng">
            <a:extLst>
              <a:ext uri="{FF2B5EF4-FFF2-40B4-BE49-F238E27FC236}">
                <a16:creationId xmlns:a16="http://schemas.microsoft.com/office/drawing/2014/main" id="{68D2B3FD-1102-AE9D-55A2-25EB904916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5534"/>
            <a:ext cx="6457952" cy="5592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426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randombar(horizontal)">
                                      <p:cBhvr>
                                        <p:cTn id="7" dur="5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2E4A1-D003-95FA-8E4C-BB8831C8F5F6}"/>
              </a:ext>
            </a:extLst>
          </p:cNvPr>
          <p:cNvSpPr>
            <a:spLocks noGrp="1"/>
          </p:cNvSpPr>
          <p:nvPr>
            <p:ph type="title"/>
          </p:nvPr>
        </p:nvSpPr>
        <p:spPr>
          <a:xfrm>
            <a:off x="2403834" y="305986"/>
            <a:ext cx="8814063" cy="1293028"/>
          </a:xfrm>
        </p:spPr>
        <p:txBody>
          <a:bodyPr/>
          <a:lstStyle/>
          <a:p>
            <a:r>
              <a:rPr lang="en-US" b="1" cap="none" dirty="0">
                <a:latin typeface="A Love of Thunder" panose="02000503000000020004" pitchFamily="2" charset="0"/>
              </a:rPr>
              <a:t>TẤM TÁI SINH NHIỀU LẦN</a:t>
            </a:r>
          </a:p>
        </p:txBody>
      </p:sp>
      <p:sp>
        <p:nvSpPr>
          <p:cNvPr id="3" name="Content Placeholder 2">
            <a:extLst>
              <a:ext uri="{FF2B5EF4-FFF2-40B4-BE49-F238E27FC236}">
                <a16:creationId xmlns:a16="http://schemas.microsoft.com/office/drawing/2014/main" id="{266C9E39-1D03-FF65-EFC4-81FBAB70A8CA}"/>
              </a:ext>
            </a:extLst>
          </p:cNvPr>
          <p:cNvSpPr>
            <a:spLocks noGrp="1"/>
          </p:cNvSpPr>
          <p:nvPr>
            <p:ph idx="1"/>
          </p:nvPr>
        </p:nvSpPr>
        <p:spPr>
          <a:xfrm>
            <a:off x="753163" y="1235186"/>
            <a:ext cx="10820400" cy="1215783"/>
          </a:xfrm>
        </p:spPr>
        <p:txBody>
          <a:bodyPr>
            <a:normAutofit lnSpcReduction="10000"/>
          </a:bodyPr>
          <a:lstStyle/>
          <a:p>
            <a:pPr marL="0" indent="0" algn="ctr">
              <a:buNone/>
            </a:pPr>
            <a:r>
              <a:rPr lang="en-US" sz="2800" dirty="0" err="1">
                <a:latin typeface="Arial (Body)"/>
              </a:rPr>
              <a:t>Tấm</a:t>
            </a:r>
            <a:r>
              <a:rPr lang="en-US" sz="2800" dirty="0">
                <a:latin typeface="Arial (Body)"/>
              </a:rPr>
              <a:t> </a:t>
            </a:r>
            <a:r>
              <a:rPr lang="en-US" sz="2800" dirty="0" err="1">
                <a:latin typeface="Arial (Body)"/>
              </a:rPr>
              <a:t>không</a:t>
            </a:r>
            <a:r>
              <a:rPr lang="en-US" sz="2800" dirty="0">
                <a:latin typeface="Arial (Body)"/>
              </a:rPr>
              <a:t> </a:t>
            </a:r>
            <a:r>
              <a:rPr lang="en-US" sz="2800" dirty="0" err="1">
                <a:latin typeface="Arial (Body)"/>
              </a:rPr>
              <a:t>biến</a:t>
            </a:r>
            <a:r>
              <a:rPr lang="en-US" sz="2800" dirty="0">
                <a:latin typeface="Arial (Body)"/>
              </a:rPr>
              <a:t> </a:t>
            </a:r>
            <a:r>
              <a:rPr lang="en-US" sz="2800" dirty="0" err="1">
                <a:latin typeface="Arial (Body)"/>
              </a:rPr>
              <a:t>mất</a:t>
            </a:r>
            <a:r>
              <a:rPr lang="en-US" sz="2800" dirty="0">
                <a:latin typeface="Arial (Body)"/>
              </a:rPr>
              <a:t> </a:t>
            </a:r>
            <a:r>
              <a:rPr lang="en-US" sz="2800" dirty="0" err="1">
                <a:latin typeface="Arial (Body)"/>
              </a:rPr>
              <a:t>mãi</a:t>
            </a:r>
            <a:r>
              <a:rPr lang="en-US" sz="2800" dirty="0">
                <a:latin typeface="Arial (Body)"/>
              </a:rPr>
              <a:t> </a:t>
            </a:r>
            <a:r>
              <a:rPr lang="en-US" sz="2800" dirty="0" err="1">
                <a:latin typeface="Arial (Body)"/>
              </a:rPr>
              <a:t>mãi</a:t>
            </a:r>
            <a:r>
              <a:rPr lang="en-US" sz="2800" dirty="0">
                <a:latin typeface="Arial (Body)"/>
              </a:rPr>
              <a:t> </a:t>
            </a:r>
            <a:r>
              <a:rPr lang="en-US" sz="2800" dirty="0" err="1">
                <a:latin typeface="Arial (Body)"/>
              </a:rPr>
              <a:t>mà</a:t>
            </a:r>
            <a:r>
              <a:rPr lang="en-US" sz="2800" dirty="0">
                <a:latin typeface="Arial (Body)"/>
              </a:rPr>
              <a:t> </a:t>
            </a:r>
            <a:r>
              <a:rPr lang="en-US" sz="2800" dirty="0" err="1">
                <a:latin typeface="Arial (Body)"/>
              </a:rPr>
              <a:t>liên</a:t>
            </a:r>
            <a:r>
              <a:rPr lang="en-US" sz="2800" dirty="0">
                <a:latin typeface="Arial (Body)"/>
              </a:rPr>
              <a:t> </a:t>
            </a:r>
            <a:r>
              <a:rPr lang="en-US" sz="2800" dirty="0" err="1">
                <a:latin typeface="Arial (Body)"/>
              </a:rPr>
              <a:t>tục</a:t>
            </a:r>
            <a:r>
              <a:rPr lang="en-US" sz="2800" dirty="0">
                <a:latin typeface="Arial (Body)"/>
              </a:rPr>
              <a:t> </a:t>
            </a:r>
            <a:r>
              <a:rPr lang="en-US" sz="2800" dirty="0" err="1">
                <a:latin typeface="Arial (Body)"/>
              </a:rPr>
              <a:t>tái</a:t>
            </a:r>
            <a:r>
              <a:rPr lang="en-US" sz="2800" dirty="0">
                <a:latin typeface="Arial (Body)"/>
              </a:rPr>
              <a:t> </a:t>
            </a:r>
            <a:r>
              <a:rPr lang="en-US" sz="2800" dirty="0" err="1">
                <a:latin typeface="Arial (Body)"/>
              </a:rPr>
              <a:t>sinh</a:t>
            </a:r>
            <a:r>
              <a:rPr lang="en-US" sz="2800" dirty="0">
                <a:latin typeface="Arial (Body)"/>
              </a:rPr>
              <a:t> qua </a:t>
            </a:r>
            <a:r>
              <a:rPr lang="en-US" sz="2800" dirty="0" err="1">
                <a:latin typeface="Arial (Body)"/>
              </a:rPr>
              <a:t>nhiều</a:t>
            </a:r>
            <a:r>
              <a:rPr lang="en-US" sz="2800" dirty="0">
                <a:latin typeface="Arial (Body)"/>
              </a:rPr>
              <a:t> </a:t>
            </a:r>
            <a:r>
              <a:rPr lang="en-US" sz="2800" dirty="0" err="1">
                <a:latin typeface="Arial (Body)"/>
              </a:rPr>
              <a:t>hình</a:t>
            </a:r>
            <a:r>
              <a:rPr lang="en-US" sz="2800" dirty="0">
                <a:latin typeface="Arial (Body)"/>
              </a:rPr>
              <a:t> </a:t>
            </a:r>
            <a:r>
              <a:rPr lang="en-US" sz="2800" dirty="0" err="1">
                <a:latin typeface="Arial (Body)"/>
              </a:rPr>
              <a:t>dạng</a:t>
            </a:r>
            <a:r>
              <a:rPr lang="en-US" sz="2800" dirty="0">
                <a:latin typeface="Arial (Body)"/>
              </a:rPr>
              <a:t> </a:t>
            </a:r>
            <a:r>
              <a:rPr lang="en-US" sz="2800" dirty="0" err="1">
                <a:latin typeface="Arial (Body)"/>
              </a:rPr>
              <a:t>khác</a:t>
            </a:r>
            <a:r>
              <a:rPr lang="en-US" sz="2800" dirty="0">
                <a:latin typeface="Arial (Body)"/>
              </a:rPr>
              <a:t> </a:t>
            </a:r>
            <a:r>
              <a:rPr lang="en-US" sz="2800" dirty="0" err="1">
                <a:latin typeface="Arial (Body)"/>
              </a:rPr>
              <a:t>nhau</a:t>
            </a:r>
            <a:r>
              <a:rPr lang="en-US" sz="2800" dirty="0">
                <a:latin typeface="Arial (Body)"/>
              </a:rPr>
              <a:t>: </a:t>
            </a:r>
            <a:r>
              <a:rPr lang="en-US" sz="2800" dirty="0" err="1">
                <a:latin typeface="Arial (Body)"/>
              </a:rPr>
              <a:t>chim</a:t>
            </a:r>
            <a:r>
              <a:rPr lang="en-US" sz="2800" dirty="0">
                <a:latin typeface="Arial (Body)"/>
              </a:rPr>
              <a:t> </a:t>
            </a:r>
            <a:r>
              <a:rPr lang="en-US" sz="2800" dirty="0" err="1">
                <a:latin typeface="Arial (Body)"/>
              </a:rPr>
              <a:t>vàng</a:t>
            </a:r>
            <a:r>
              <a:rPr lang="en-US" sz="2800" dirty="0">
                <a:latin typeface="Arial (Body)"/>
              </a:rPr>
              <a:t> </a:t>
            </a:r>
            <a:r>
              <a:rPr lang="en-US" sz="2800" dirty="0" err="1">
                <a:latin typeface="Arial (Body)"/>
              </a:rPr>
              <a:t>anh</a:t>
            </a:r>
            <a:r>
              <a:rPr lang="en-US" sz="2800" dirty="0">
                <a:latin typeface="Arial (Body)"/>
              </a:rPr>
              <a:t>, </a:t>
            </a:r>
            <a:r>
              <a:rPr lang="en-US" sz="2800" dirty="0" err="1">
                <a:latin typeface="Arial (Body)"/>
              </a:rPr>
              <a:t>cây</a:t>
            </a:r>
            <a:r>
              <a:rPr lang="en-US" sz="2800" dirty="0">
                <a:latin typeface="Arial (Body)"/>
              </a:rPr>
              <a:t> </a:t>
            </a:r>
            <a:r>
              <a:rPr lang="en-US" sz="2800" dirty="0" err="1">
                <a:latin typeface="Arial (Body)"/>
              </a:rPr>
              <a:t>xoan</a:t>
            </a:r>
            <a:r>
              <a:rPr lang="en-US" sz="2800" dirty="0">
                <a:latin typeface="Arial (Body)"/>
              </a:rPr>
              <a:t> </a:t>
            </a:r>
            <a:r>
              <a:rPr lang="en-US" sz="2800" dirty="0" err="1">
                <a:latin typeface="Arial (Body)"/>
              </a:rPr>
              <a:t>đào</a:t>
            </a:r>
            <a:r>
              <a:rPr lang="en-US" sz="2800" dirty="0">
                <a:latin typeface="Arial (Body)"/>
              </a:rPr>
              <a:t>, </a:t>
            </a:r>
            <a:r>
              <a:rPr lang="en-US" sz="2800" dirty="0" err="1">
                <a:latin typeface="Arial (Body)"/>
              </a:rPr>
              <a:t>khung</a:t>
            </a:r>
            <a:r>
              <a:rPr lang="en-US" sz="2800" dirty="0">
                <a:latin typeface="Arial (Body)"/>
              </a:rPr>
              <a:t>. </a:t>
            </a:r>
            <a:r>
              <a:rPr lang="en-US" sz="2800" dirty="0" err="1">
                <a:latin typeface="Arial (Body)"/>
              </a:rPr>
              <a:t>cửi</a:t>
            </a:r>
            <a:r>
              <a:rPr lang="en-US" sz="2800" dirty="0">
                <a:latin typeface="Arial (Body)"/>
              </a:rPr>
              <a:t> </a:t>
            </a:r>
            <a:r>
              <a:rPr lang="en-US" sz="2800" dirty="0" err="1">
                <a:latin typeface="Arial (Body)"/>
              </a:rPr>
              <a:t>và</a:t>
            </a:r>
            <a:r>
              <a:rPr lang="en-US" sz="2800" dirty="0">
                <a:latin typeface="Arial (Body)"/>
              </a:rPr>
              <a:t> </a:t>
            </a:r>
            <a:r>
              <a:rPr lang="en-US" sz="2800" dirty="0" err="1">
                <a:latin typeface="Arial (Body)"/>
              </a:rPr>
              <a:t>cuối</a:t>
            </a:r>
            <a:r>
              <a:rPr lang="en-US" sz="2800" dirty="0">
                <a:latin typeface="Arial (Body)"/>
              </a:rPr>
              <a:t> </a:t>
            </a:r>
            <a:r>
              <a:rPr lang="en-US" sz="2800" dirty="0" err="1">
                <a:latin typeface="Arial (Body)"/>
              </a:rPr>
              <a:t>cùng</a:t>
            </a:r>
            <a:r>
              <a:rPr lang="en-US" sz="2800" dirty="0">
                <a:latin typeface="Arial (Body)"/>
              </a:rPr>
              <a:t> </a:t>
            </a:r>
            <a:r>
              <a:rPr lang="en-US" sz="2800" dirty="0" err="1">
                <a:latin typeface="Arial (Body)"/>
              </a:rPr>
              <a:t>là</a:t>
            </a:r>
            <a:r>
              <a:rPr lang="en-US" sz="2800" dirty="0">
                <a:latin typeface="Arial (Body)"/>
              </a:rPr>
              <a:t> </a:t>
            </a:r>
            <a:r>
              <a:rPr lang="en-US" sz="2800" dirty="0" err="1">
                <a:latin typeface="Arial (Body)"/>
              </a:rPr>
              <a:t>quả</a:t>
            </a:r>
            <a:r>
              <a:rPr lang="en-US" sz="2800" dirty="0">
                <a:latin typeface="Arial (Body)"/>
              </a:rPr>
              <a:t> </a:t>
            </a:r>
            <a:r>
              <a:rPr lang="en-US" sz="2800" dirty="0" err="1">
                <a:latin typeface="Arial (Body)"/>
              </a:rPr>
              <a:t>thị</a:t>
            </a:r>
            <a:r>
              <a:rPr lang="en-US" sz="2800" dirty="0">
                <a:latin typeface="Arial (Body)"/>
              </a:rPr>
              <a:t>.</a:t>
            </a:r>
          </a:p>
        </p:txBody>
      </p:sp>
      <p:pic>
        <p:nvPicPr>
          <p:cNvPr id="11266" name="Picture 2" descr="TRUYỆN CỔ TÍCH TẤM CÁM.">
            <a:extLst>
              <a:ext uri="{FF2B5EF4-FFF2-40B4-BE49-F238E27FC236}">
                <a16:creationId xmlns:a16="http://schemas.microsoft.com/office/drawing/2014/main" id="{C0DEACBD-89D9-CDF7-61A2-5F740F3055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96666"/>
            <a:ext cx="8029575" cy="4561333"/>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Truyện: Tấm, Cám : Trường Mầm non Hợp Hưng">
            <a:extLst>
              <a:ext uri="{FF2B5EF4-FFF2-40B4-BE49-F238E27FC236}">
                <a16:creationId xmlns:a16="http://schemas.microsoft.com/office/drawing/2014/main" id="{E45A7B28-81F2-B952-821E-2DAB46D0FF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9575" y="2296667"/>
            <a:ext cx="4162425" cy="4561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59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1266"/>
                                        </p:tgtEl>
                                        <p:attrNameLst>
                                          <p:attrName>style.visibility</p:attrName>
                                        </p:attrNameLst>
                                      </p:cBhvr>
                                      <p:to>
                                        <p:strVal val="visible"/>
                                      </p:to>
                                    </p:set>
                                    <p:animEffect transition="in" filter="randombar(horizontal)">
                                      <p:cBhvr>
                                        <p:cTn id="20" dur="500"/>
                                        <p:tgtEl>
                                          <p:spTgt spid="11266"/>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1268"/>
                                        </p:tgtEl>
                                        <p:attrNameLst>
                                          <p:attrName>style.visibility</p:attrName>
                                        </p:attrNameLst>
                                      </p:cBhvr>
                                      <p:to>
                                        <p:strVal val="visible"/>
                                      </p:to>
                                    </p:set>
                                    <p:animEffect transition="in" filter="randombar(horizontal)">
                                      <p:cBhvr>
                                        <p:cTn id="25"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03819-3E4A-3A29-6C1F-6CF3F8154B50}"/>
              </a:ext>
            </a:extLst>
          </p:cNvPr>
          <p:cNvSpPr>
            <a:spLocks noGrp="1"/>
          </p:cNvSpPr>
          <p:nvPr>
            <p:ph type="title"/>
          </p:nvPr>
        </p:nvSpPr>
        <p:spPr>
          <a:xfrm>
            <a:off x="3450211" y="518475"/>
            <a:ext cx="8741789" cy="735291"/>
          </a:xfrm>
        </p:spPr>
        <p:txBody>
          <a:bodyPr/>
          <a:lstStyle/>
          <a:p>
            <a:pPr algn="ctr"/>
            <a:r>
              <a:rPr lang="en-US" b="1" cap="none" dirty="0">
                <a:latin typeface="A Love of Thunder" panose="02000503000000020004" pitchFamily="2" charset="0"/>
              </a:rPr>
              <a:t>TẤM TRỞ LẠI LÀM HOÀNG HẬU</a:t>
            </a:r>
          </a:p>
        </p:txBody>
      </p:sp>
      <p:sp>
        <p:nvSpPr>
          <p:cNvPr id="3" name="Content Placeholder 2">
            <a:extLst>
              <a:ext uri="{FF2B5EF4-FFF2-40B4-BE49-F238E27FC236}">
                <a16:creationId xmlns:a16="http://schemas.microsoft.com/office/drawing/2014/main" id="{9EA2C995-854F-0DBF-FBB3-0F749D85991E}"/>
              </a:ext>
            </a:extLst>
          </p:cNvPr>
          <p:cNvSpPr>
            <a:spLocks noGrp="1"/>
          </p:cNvSpPr>
          <p:nvPr>
            <p:ph idx="1"/>
          </p:nvPr>
        </p:nvSpPr>
        <p:spPr>
          <a:xfrm>
            <a:off x="685800" y="1168102"/>
            <a:ext cx="10820400" cy="4024125"/>
          </a:xfrm>
        </p:spPr>
        <p:txBody>
          <a:bodyPr>
            <a:normAutofit/>
          </a:bodyPr>
          <a:lstStyle/>
          <a:p>
            <a:pPr marL="0" indent="0" algn="ctr">
              <a:buNone/>
            </a:pPr>
            <a:r>
              <a:rPr lang="vi-VN" sz="2800" dirty="0"/>
              <a:t>Tấm cuối cùng trở lại với thân xác của mình và đoàn tụ với nhà vua. Cám và dì ghẻ bị trừng phạt nặng nề. Câu chuyện kết thúc với việc cái ác bị trừng phạt và cái thiện được đền đáp.</a:t>
            </a:r>
            <a:endParaRPr lang="en-US" sz="2800" dirty="0"/>
          </a:p>
        </p:txBody>
      </p:sp>
      <p:pic>
        <p:nvPicPr>
          <p:cNvPr id="12290" name="Picture 2" descr="Truyện cổ tích cho bé: Tấm Cám | Mầm non Gia Quất">
            <a:extLst>
              <a:ext uri="{FF2B5EF4-FFF2-40B4-BE49-F238E27FC236}">
                <a16:creationId xmlns:a16="http://schemas.microsoft.com/office/drawing/2014/main" id="{81C43D78-4340-0023-F78D-CBB44D6D57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2675995"/>
            <a:ext cx="5715000" cy="4182006"/>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Kể lại truyện Tấm Cám với một kết thúc khác hay nhất ngắn gọn | VFO.VN">
            <a:extLst>
              <a:ext uri="{FF2B5EF4-FFF2-40B4-BE49-F238E27FC236}">
                <a16:creationId xmlns:a16="http://schemas.microsoft.com/office/drawing/2014/main" id="{4126A7BF-8C34-267D-CCCE-B048BA829A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94513"/>
            <a:ext cx="6477000" cy="4163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47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12292"/>
                                        </p:tgtEl>
                                        <p:attrNameLst>
                                          <p:attrName>style.visibility</p:attrName>
                                        </p:attrNameLst>
                                      </p:cBhvr>
                                      <p:to>
                                        <p:strVal val="visible"/>
                                      </p:to>
                                    </p:set>
                                    <p:anim calcmode="lin" valueType="num">
                                      <p:cBhvr>
                                        <p:cTn id="19" dur="1000" fill="hold"/>
                                        <p:tgtEl>
                                          <p:spTgt spid="12292"/>
                                        </p:tgtEl>
                                        <p:attrNameLst>
                                          <p:attrName>ppt_w</p:attrName>
                                        </p:attrNameLst>
                                      </p:cBhvr>
                                      <p:tavLst>
                                        <p:tav tm="0">
                                          <p:val>
                                            <p:fltVal val="0"/>
                                          </p:val>
                                        </p:tav>
                                        <p:tav tm="100000">
                                          <p:val>
                                            <p:strVal val="#ppt_w"/>
                                          </p:val>
                                        </p:tav>
                                      </p:tavLst>
                                    </p:anim>
                                    <p:anim calcmode="lin" valueType="num">
                                      <p:cBhvr>
                                        <p:cTn id="20" dur="1000" fill="hold"/>
                                        <p:tgtEl>
                                          <p:spTgt spid="12292"/>
                                        </p:tgtEl>
                                        <p:attrNameLst>
                                          <p:attrName>ppt_h</p:attrName>
                                        </p:attrNameLst>
                                      </p:cBhvr>
                                      <p:tavLst>
                                        <p:tav tm="0">
                                          <p:val>
                                            <p:fltVal val="0"/>
                                          </p:val>
                                        </p:tav>
                                        <p:tav tm="100000">
                                          <p:val>
                                            <p:strVal val="#ppt_h"/>
                                          </p:val>
                                        </p:tav>
                                      </p:tavLst>
                                    </p:anim>
                                    <p:anim calcmode="lin" valueType="num">
                                      <p:cBhvr>
                                        <p:cTn id="21" dur="1000" fill="hold"/>
                                        <p:tgtEl>
                                          <p:spTgt spid="12292"/>
                                        </p:tgtEl>
                                        <p:attrNameLst>
                                          <p:attrName>style.rotation</p:attrName>
                                        </p:attrNameLst>
                                      </p:cBhvr>
                                      <p:tavLst>
                                        <p:tav tm="0">
                                          <p:val>
                                            <p:fltVal val="90"/>
                                          </p:val>
                                        </p:tav>
                                        <p:tav tm="100000">
                                          <p:val>
                                            <p:fltVal val="0"/>
                                          </p:val>
                                        </p:tav>
                                      </p:tavLst>
                                    </p:anim>
                                    <p:animEffect transition="in" filter="fade">
                                      <p:cBhvr>
                                        <p:cTn id="22" dur="1000"/>
                                        <p:tgtEl>
                                          <p:spTgt spid="1229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2290"/>
                                        </p:tgtEl>
                                        <p:attrNameLst>
                                          <p:attrName>style.visibility</p:attrName>
                                        </p:attrNameLst>
                                      </p:cBhvr>
                                      <p:to>
                                        <p:strVal val="visible"/>
                                      </p:to>
                                    </p:set>
                                    <p:animEffect transition="in" filter="randombar(horizontal)">
                                      <p:cBhvr>
                                        <p:cTn id="2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30E4A-F4BD-9986-65C5-2D4715B16812}"/>
              </a:ext>
            </a:extLst>
          </p:cNvPr>
          <p:cNvSpPr>
            <a:spLocks noGrp="1"/>
          </p:cNvSpPr>
          <p:nvPr>
            <p:ph type="title"/>
          </p:nvPr>
        </p:nvSpPr>
        <p:spPr>
          <a:xfrm>
            <a:off x="1696432" y="926297"/>
            <a:ext cx="8610600" cy="1293028"/>
          </a:xfrm>
        </p:spPr>
        <p:txBody>
          <a:bodyPr>
            <a:normAutofit/>
          </a:bodyPr>
          <a:lstStyle/>
          <a:p>
            <a:pPr algn="ctr"/>
            <a:r>
              <a:rPr lang="en-US" sz="4800" b="1" cap="none" dirty="0">
                <a:latin typeface="A Love of Thunder" panose="02000503000000020004" pitchFamily="2" charset="0"/>
              </a:rPr>
              <a:t>THÔNG ĐIỆP CUỐI CÙNG</a:t>
            </a:r>
          </a:p>
        </p:txBody>
      </p:sp>
      <p:sp>
        <p:nvSpPr>
          <p:cNvPr id="3" name="Content Placeholder 2">
            <a:extLst>
              <a:ext uri="{FF2B5EF4-FFF2-40B4-BE49-F238E27FC236}">
                <a16:creationId xmlns:a16="http://schemas.microsoft.com/office/drawing/2014/main" id="{3F8E2161-23AD-DFD6-84B1-236459950046}"/>
              </a:ext>
            </a:extLst>
          </p:cNvPr>
          <p:cNvSpPr>
            <a:spLocks noGrp="1"/>
          </p:cNvSpPr>
          <p:nvPr>
            <p:ph idx="1"/>
          </p:nvPr>
        </p:nvSpPr>
        <p:spPr>
          <a:xfrm>
            <a:off x="320512" y="2219325"/>
            <a:ext cx="11509538" cy="4885185"/>
          </a:xfrm>
        </p:spPr>
        <p:txBody>
          <a:bodyPr>
            <a:normAutofit/>
          </a:bodyPr>
          <a:lstStyle/>
          <a:p>
            <a:pPr marL="0" indent="0" algn="ctr">
              <a:buNone/>
            </a:pPr>
            <a:r>
              <a:rPr lang="vi-VN" sz="4800" dirty="0"/>
              <a:t>Câu chuyện Tấm Cám mang thông điệp về sự công bằng, nhân quả. Những người hiền lành, chịu khó sẽ được đền đáp xứng đáng, còn kẻ ác sẽ phải trả giá cho hành động của mình.</a:t>
            </a:r>
            <a:endParaRPr lang="en-US" sz="4800" dirty="0"/>
          </a:p>
        </p:txBody>
      </p:sp>
    </p:spTree>
    <p:extLst>
      <p:ext uri="{BB962C8B-B14F-4D97-AF65-F5344CB8AC3E}">
        <p14:creationId xmlns:p14="http://schemas.microsoft.com/office/powerpoint/2010/main" val="1473916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3E5EDE45-7FE7-7CE6-7AF7-6B27C4365D4B}"/>
              </a:ext>
            </a:extLst>
          </p:cNvPr>
          <p:cNvSpPr txBox="1">
            <a:spLocks/>
          </p:cNvSpPr>
          <p:nvPr/>
        </p:nvSpPr>
        <p:spPr>
          <a:xfrm>
            <a:off x="1647671" y="1053016"/>
            <a:ext cx="8550802" cy="1824317"/>
          </a:xfrm>
          <a:prstGeom prst="rect">
            <a:avLst/>
          </a:prstGeom>
        </p:spPr>
        <p:txBody>
          <a:bodyPr vert="horz" lIns="91440" tIns="45720" rIns="91440" bIns="45720" rtlCol="0" anchor="ctr"/>
          <a:lstStyle>
            <a:defPPr>
              <a:defRPr lang="en-US"/>
            </a:defPPr>
            <a:lvl1pPr marL="0" algn="l" defTabSz="457200" rtl="0" eaLnBrk="1" latinLnBrk="0" hangingPunct="1">
              <a:defRPr sz="10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600" b="1" dirty="0">
                <a:solidFill>
                  <a:schemeClr val="accent1"/>
                </a:solidFill>
                <a:latin typeface="UTM Avo" panose="02040603050506020204" pitchFamily="18" charset="0"/>
              </a:rPr>
              <a:t>CẢM ƠN CÔ GIÁO VÀ CÁC BẠN ĐÃ THEO DÕI!</a:t>
            </a:r>
          </a:p>
        </p:txBody>
      </p:sp>
      <p:pic>
        <p:nvPicPr>
          <p:cNvPr id="8" name="Picture 4" descr="Tiktok Icon PNGs for Free Download">
            <a:extLst>
              <a:ext uri="{FF2B5EF4-FFF2-40B4-BE49-F238E27FC236}">
                <a16:creationId xmlns:a16="http://schemas.microsoft.com/office/drawing/2014/main" id="{BEDF4AE3-5092-9F69-5461-00370952A1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0104" y="4469762"/>
            <a:ext cx="600297" cy="60029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AEDDF49-3746-98D4-A3FD-99B5EAD56875}"/>
              </a:ext>
            </a:extLst>
          </p:cNvPr>
          <p:cNvSpPr txBox="1"/>
          <p:nvPr/>
        </p:nvSpPr>
        <p:spPr>
          <a:xfrm>
            <a:off x="1793154" y="4591125"/>
            <a:ext cx="4567276" cy="369332"/>
          </a:xfrm>
          <a:prstGeom prst="rect">
            <a:avLst/>
          </a:prstGeom>
          <a:noFill/>
        </p:spPr>
        <p:txBody>
          <a:bodyPr wrap="none" rtlCol="0">
            <a:spAutoFit/>
          </a:bodyPr>
          <a:lstStyle/>
          <a:p>
            <a:r>
              <a:rPr lang="en-US" b="1" dirty="0">
                <a:solidFill>
                  <a:schemeClr val="accent1">
                    <a:lumMod val="75000"/>
                  </a:schemeClr>
                </a:solidFill>
              </a:rPr>
              <a:t>https://www.tiktok.com/@minhbutxoay</a:t>
            </a:r>
          </a:p>
        </p:txBody>
      </p:sp>
      <p:pic>
        <p:nvPicPr>
          <p:cNvPr id="10" name="Picture 6">
            <a:extLst>
              <a:ext uri="{FF2B5EF4-FFF2-40B4-BE49-F238E27FC236}">
                <a16:creationId xmlns:a16="http://schemas.microsoft.com/office/drawing/2014/main" id="{AC11D4DD-D280-2502-54E8-FF94EF25A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561" y="5196917"/>
            <a:ext cx="1137818" cy="47512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3B111A6-1A8D-A1F0-0903-CCFFCCDF454A}"/>
              </a:ext>
            </a:extLst>
          </p:cNvPr>
          <p:cNvSpPr txBox="1"/>
          <p:nvPr/>
        </p:nvSpPr>
        <p:spPr>
          <a:xfrm>
            <a:off x="2256379" y="5212831"/>
            <a:ext cx="5115401" cy="369332"/>
          </a:xfrm>
          <a:prstGeom prst="rect">
            <a:avLst/>
          </a:prstGeom>
          <a:noFill/>
        </p:spPr>
        <p:txBody>
          <a:bodyPr wrap="square" rtlCol="0">
            <a:spAutoFit/>
          </a:bodyPr>
          <a:lstStyle/>
          <a:p>
            <a:r>
              <a:rPr lang="en-US" b="1" dirty="0">
                <a:solidFill>
                  <a:schemeClr val="accent1">
                    <a:lumMod val="75000"/>
                  </a:schemeClr>
                </a:solidFill>
              </a:rPr>
              <a:t>https://www.youtube.com/@nhatminhblog</a:t>
            </a:r>
          </a:p>
        </p:txBody>
      </p:sp>
      <p:pic>
        <p:nvPicPr>
          <p:cNvPr id="12" name="Picture 8">
            <a:extLst>
              <a:ext uri="{FF2B5EF4-FFF2-40B4-BE49-F238E27FC236}">
                <a16:creationId xmlns:a16="http://schemas.microsoft.com/office/drawing/2014/main" id="{A78F17C2-4E24-F4C0-8A14-8CED48FEF1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8561" y="5755411"/>
            <a:ext cx="628222" cy="62822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12B36579-E1CF-32FB-6DEC-7F136C592D7F}"/>
              </a:ext>
            </a:extLst>
          </p:cNvPr>
          <p:cNvSpPr txBox="1"/>
          <p:nvPr/>
        </p:nvSpPr>
        <p:spPr>
          <a:xfrm>
            <a:off x="1730401" y="5885468"/>
            <a:ext cx="5115401" cy="369332"/>
          </a:xfrm>
          <a:prstGeom prst="rect">
            <a:avLst/>
          </a:prstGeom>
          <a:noFill/>
        </p:spPr>
        <p:txBody>
          <a:bodyPr wrap="square" rtlCol="0">
            <a:spAutoFit/>
          </a:bodyPr>
          <a:lstStyle/>
          <a:p>
            <a:r>
              <a:rPr lang="en-US" b="1" dirty="0">
                <a:solidFill>
                  <a:schemeClr val="accent1">
                    <a:lumMod val="75000"/>
                  </a:schemeClr>
                </a:solidFill>
              </a:rPr>
              <a:t>https://nhatminh.blog</a:t>
            </a:r>
          </a:p>
        </p:txBody>
      </p:sp>
      <p:pic>
        <p:nvPicPr>
          <p:cNvPr id="14" name="Picture 13">
            <a:extLst>
              <a:ext uri="{FF2B5EF4-FFF2-40B4-BE49-F238E27FC236}">
                <a16:creationId xmlns:a16="http://schemas.microsoft.com/office/drawing/2014/main" id="{E85C483D-3E45-29C7-1D58-AFC7D31D79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70058" y="3623366"/>
            <a:ext cx="3457575" cy="3237393"/>
          </a:xfrm>
          <a:prstGeom prst="rect">
            <a:avLst/>
          </a:prstGeom>
        </p:spPr>
      </p:pic>
      <p:sp>
        <p:nvSpPr>
          <p:cNvPr id="6" name="Footer Placeholder 6">
            <a:extLst>
              <a:ext uri="{FF2B5EF4-FFF2-40B4-BE49-F238E27FC236}">
                <a16:creationId xmlns:a16="http://schemas.microsoft.com/office/drawing/2014/main" id="{51D519D4-AE8D-2FF7-0662-15466D43C5A6}"/>
              </a:ext>
            </a:extLst>
          </p:cNvPr>
          <p:cNvSpPr>
            <a:spLocks noGrp="1"/>
          </p:cNvSpPr>
          <p:nvPr>
            <p:ph type="ftr" sz="quarter" idx="11"/>
          </p:nvPr>
        </p:nvSpPr>
        <p:spPr>
          <a:xfrm>
            <a:off x="2574755" y="2629869"/>
            <a:ext cx="6696635" cy="1708882"/>
          </a:xfrm>
        </p:spPr>
        <p:txBody>
          <a:bodyPr/>
          <a:lstStyle/>
          <a:p>
            <a:pPr algn="ctr"/>
            <a:r>
              <a:rPr lang="en-US" sz="3600" b="1" dirty="0">
                <a:solidFill>
                  <a:schemeClr val="accent1">
                    <a:lumMod val="75000"/>
                  </a:schemeClr>
                </a:solidFill>
                <a:latin typeface="UTM Avo" panose="02040603050506020204" pitchFamily="18" charset="0"/>
              </a:rPr>
              <a:t>NGUYỄN ĐỖ NHẬT MINH</a:t>
            </a:r>
          </a:p>
          <a:p>
            <a:pPr algn="ctr"/>
            <a:r>
              <a:rPr lang="en-US" sz="2000" b="1" dirty="0">
                <a:solidFill>
                  <a:schemeClr val="accent1">
                    <a:lumMod val="75000"/>
                  </a:schemeClr>
                </a:solidFill>
                <a:latin typeface="UTM Avo" panose="02040603050506020204" pitchFamily="18" charset="0"/>
              </a:rPr>
              <a:t>LỚP: 6A3</a:t>
            </a:r>
          </a:p>
          <a:p>
            <a:pPr algn="ctr"/>
            <a:r>
              <a:rPr lang="en-US" sz="2000" b="1" dirty="0">
                <a:solidFill>
                  <a:schemeClr val="accent1">
                    <a:lumMod val="75000"/>
                  </a:schemeClr>
                </a:solidFill>
                <a:latin typeface="UTM Avo" panose="02040603050506020204" pitchFamily="18" charset="0"/>
              </a:rPr>
              <a:t>TRƯỜNG THCS PHÚ THƯỢNG – TÂY HỒ - HÀ NỘI</a:t>
            </a:r>
          </a:p>
        </p:txBody>
      </p:sp>
    </p:spTree>
    <p:extLst>
      <p:ext uri="{BB962C8B-B14F-4D97-AF65-F5344CB8AC3E}">
        <p14:creationId xmlns:p14="http://schemas.microsoft.com/office/powerpoint/2010/main" val="2990501196"/>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emplate>TM04033937[[fn=Vapor Trail]]</Template>
  <TotalTime>134</TotalTime>
  <Words>594</Words>
  <Application>Microsoft Office PowerPoint</Application>
  <PresentationFormat>Widescreen</PresentationFormat>
  <Paragraphs>34</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 (Body)</vt:lpstr>
      <vt:lpstr>A Love of Thunder</vt:lpstr>
      <vt:lpstr>Arial</vt:lpstr>
      <vt:lpstr>Century Gothic</vt:lpstr>
      <vt:lpstr>UTM Avo</vt:lpstr>
      <vt:lpstr>Vapor Trail</vt:lpstr>
      <vt:lpstr>Chuyện Cổ Tích Tấm Cám</vt:lpstr>
      <vt:lpstr>PowerPoint Presentation</vt:lpstr>
      <vt:lpstr>Là em gái của tấm, con ruột của dì ghẻ. Cám lười biếng, ích kỷ và ganh ghét với tấm.</vt:lpstr>
      <vt:lpstr>DÌ GHẺ</vt:lpstr>
      <vt:lpstr>BỤT</vt:lpstr>
      <vt:lpstr>Tấm sống trong cảnh nghèo khổ, bị dì ghẻ và cám ức hiếp. Mâu thuẫn nảy sinh khi tấm bị buộc phải làm việc vất vả, trong khi cám sống an nhàn.</vt:lpstr>
      <vt:lpstr>PowerPoint Presentation</vt:lpstr>
      <vt:lpstr>Bụt hiện ra giúp đỡ Tấm khóc khi bị lừa mất giỏ tép, bụt hiện ra hỏi và giúp đỡ. bụt cho tấm một con cá bống để nuôi, nhưng sau đó con cá bị mẹ con Cám giết.</vt:lpstr>
      <vt:lpstr>Hội chọn vợ cho vua</vt:lpstr>
      <vt:lpstr>TẤM TRỞ THÀNH HOÀNG HẬU</vt:lpstr>
      <vt:lpstr>TẤM BỊ HÃM HẠI BỞI DÌ GHẺ VÀ CÁM</vt:lpstr>
      <vt:lpstr>TẤM TÁI SINH NHIỀU LẦN</vt:lpstr>
      <vt:lpstr>TẤM TRỞ LẠI LÀM HOÀNG HẬU</vt:lpstr>
      <vt:lpstr>THÔNG ĐIỆP CUỐI CÙNG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1990 Digital Marketing - Thiết kế website, marketing, phần mềm</dc:creator>
  <cp:lastModifiedBy>1990 Digital Marketing - Thiết kế website, marketing, phần mềm</cp:lastModifiedBy>
  <cp:revision>9</cp:revision>
  <dcterms:created xsi:type="dcterms:W3CDTF">2024-10-05T11:48:26Z</dcterms:created>
  <dcterms:modified xsi:type="dcterms:W3CDTF">2024-10-05T14:02:32Z</dcterms:modified>
</cp:coreProperties>
</file>