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Montserrat Semi-Bold" charset="1" panose="00000700000000000000"/>
      <p:regular r:id="rId14"/>
    </p:embeddedFont>
    <p:embeddedFont>
      <p:font typeface="Bungee" charset="1" panose="00000000000000000000"/>
      <p:regular r:id="rId15"/>
    </p:embeddedFont>
    <p:embeddedFont>
      <p:font typeface="Roboto Bold" charset="1" panose="02000000000000000000"/>
      <p:regular r:id="rId16"/>
    </p:embeddedFont>
    <p:embeddedFont>
      <p:font typeface="Roboto" charset="1" panose="02000000000000000000"/>
      <p:regular r:id="rId17"/>
    </p:embeddedFont>
    <p:embeddedFont>
      <p:font typeface="Paytone One" charset="1" panose="00000500000000000000"/>
      <p:regular r:id="rId18"/>
    </p:embeddedFont>
    <p:embeddedFont>
      <p:font typeface="Montserrat Bold" charset="1" panose="00000800000000000000"/>
      <p:regular r:id="rId19"/>
    </p:embeddedFont>
    <p:embeddedFont>
      <p:font typeface="Dancing Script" charset="1" panose="03080600040507000D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2.png" Type="http://schemas.openxmlformats.org/officeDocument/2006/relationships/image"/><Relationship Id="rId6" Target="../media/image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4617170" y="5804135"/>
            <a:ext cx="8797685" cy="1009582"/>
            <a:chOff x="0" y="0"/>
            <a:chExt cx="3541446" cy="406400"/>
          </a:xfrm>
        </p:grpSpPr>
        <p:sp>
          <p:nvSpPr>
            <p:cNvPr name="Freeform 4" id="4"/>
            <p:cNvSpPr/>
            <p:nvPr/>
          </p:nvSpPr>
          <p:spPr>
            <a:xfrm flipH="false" flipV="false" rot="0">
              <a:off x="0" y="0"/>
              <a:ext cx="3541445" cy="406400"/>
            </a:xfrm>
            <a:custGeom>
              <a:avLst/>
              <a:gdLst/>
              <a:ahLst/>
              <a:cxnLst/>
              <a:rect r="r" b="b" t="t" l="l"/>
              <a:pathLst>
                <a:path h="406400" w="3541445">
                  <a:moveTo>
                    <a:pt x="3338245" y="0"/>
                  </a:moveTo>
                  <a:cubicBezTo>
                    <a:pt x="3450470" y="0"/>
                    <a:pt x="3541445" y="90976"/>
                    <a:pt x="3541445" y="203200"/>
                  </a:cubicBezTo>
                  <a:cubicBezTo>
                    <a:pt x="3541445" y="315424"/>
                    <a:pt x="3450470" y="406400"/>
                    <a:pt x="3338245"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5" id="5"/>
            <p:cNvSpPr txBox="true"/>
            <p:nvPr/>
          </p:nvSpPr>
          <p:spPr>
            <a:xfrm>
              <a:off x="0" y="-47625"/>
              <a:ext cx="3541446"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Tiểu sử Phùng Hưng - Bố Cái Đại Vương</a:t>
              </a:r>
            </a:p>
          </p:txBody>
        </p:sp>
      </p:grpSp>
      <p:grpSp>
        <p:nvGrpSpPr>
          <p:cNvPr name="Group 6" id="6"/>
          <p:cNvGrpSpPr/>
          <p:nvPr/>
        </p:nvGrpSpPr>
        <p:grpSpPr>
          <a:xfrm rot="0">
            <a:off x="3977297" y="6988122"/>
            <a:ext cx="9693468" cy="2270178"/>
            <a:chOff x="0" y="0"/>
            <a:chExt cx="2553012" cy="597907"/>
          </a:xfrm>
        </p:grpSpPr>
        <p:sp>
          <p:nvSpPr>
            <p:cNvPr name="Freeform 7" id="7"/>
            <p:cNvSpPr/>
            <p:nvPr/>
          </p:nvSpPr>
          <p:spPr>
            <a:xfrm flipH="false" flipV="false" rot="0">
              <a:off x="0" y="0"/>
              <a:ext cx="2553012" cy="597907"/>
            </a:xfrm>
            <a:custGeom>
              <a:avLst/>
              <a:gdLst/>
              <a:ahLst/>
              <a:cxnLst/>
              <a:rect r="r" b="b" t="t" l="l"/>
              <a:pathLst>
                <a:path h="597907" w="2553012">
                  <a:moveTo>
                    <a:pt x="40732" y="0"/>
                  </a:moveTo>
                  <a:lnTo>
                    <a:pt x="2512280" y="0"/>
                  </a:lnTo>
                  <a:cubicBezTo>
                    <a:pt x="2523083" y="0"/>
                    <a:pt x="2533443" y="4291"/>
                    <a:pt x="2541082" y="11930"/>
                  </a:cubicBezTo>
                  <a:cubicBezTo>
                    <a:pt x="2548721" y="19569"/>
                    <a:pt x="2553012" y="29929"/>
                    <a:pt x="2553012" y="40732"/>
                  </a:cubicBezTo>
                  <a:lnTo>
                    <a:pt x="2553012" y="557175"/>
                  </a:lnTo>
                  <a:cubicBezTo>
                    <a:pt x="2553012" y="567977"/>
                    <a:pt x="2548721" y="578338"/>
                    <a:pt x="2541082" y="585977"/>
                  </a:cubicBezTo>
                  <a:cubicBezTo>
                    <a:pt x="2533443" y="593616"/>
                    <a:pt x="2523083" y="597907"/>
                    <a:pt x="2512280" y="597907"/>
                  </a:cubicBezTo>
                  <a:lnTo>
                    <a:pt x="40732" y="597907"/>
                  </a:lnTo>
                  <a:cubicBezTo>
                    <a:pt x="29929" y="597907"/>
                    <a:pt x="19569" y="593616"/>
                    <a:pt x="11930" y="585977"/>
                  </a:cubicBezTo>
                  <a:cubicBezTo>
                    <a:pt x="4291" y="578338"/>
                    <a:pt x="0" y="567977"/>
                    <a:pt x="0" y="557175"/>
                  </a:cubicBezTo>
                  <a:lnTo>
                    <a:pt x="0" y="40732"/>
                  </a:lnTo>
                  <a:cubicBezTo>
                    <a:pt x="0" y="29929"/>
                    <a:pt x="4291" y="19569"/>
                    <a:pt x="11930" y="11930"/>
                  </a:cubicBezTo>
                  <a:cubicBezTo>
                    <a:pt x="19569" y="4291"/>
                    <a:pt x="29929" y="0"/>
                    <a:pt x="40732" y="0"/>
                  </a:cubicBezTo>
                  <a:close/>
                </a:path>
              </a:pathLst>
            </a:custGeom>
            <a:gradFill rotWithShape="true">
              <a:gsLst>
                <a:gs pos="0">
                  <a:srgbClr val="C4B5B5">
                    <a:alpha val="23000"/>
                  </a:srgbClr>
                </a:gs>
                <a:gs pos="100000">
                  <a:srgbClr val="64595F">
                    <a:alpha val="33000"/>
                  </a:srgbClr>
                </a:gs>
              </a:gsLst>
              <a:lin ang="0"/>
            </a:gradFill>
          </p:spPr>
        </p:sp>
        <p:sp>
          <p:nvSpPr>
            <p:cNvPr name="TextBox 8" id="8"/>
            <p:cNvSpPr txBox="true"/>
            <p:nvPr/>
          </p:nvSpPr>
          <p:spPr>
            <a:xfrm>
              <a:off x="0" y="-38100"/>
              <a:ext cx="2553012" cy="636007"/>
            </a:xfrm>
            <a:prstGeom prst="rect">
              <a:avLst/>
            </a:prstGeom>
          </p:spPr>
          <p:txBody>
            <a:bodyPr anchor="ctr" rtlCol="false" tIns="50800" lIns="50800" bIns="50800" rIns="50800"/>
            <a:lstStyle/>
            <a:p>
              <a:pPr algn="ctr">
                <a:lnSpc>
                  <a:spcPts val="3374"/>
                </a:lnSpc>
              </a:pPr>
            </a:p>
          </p:txBody>
        </p:sp>
      </p:grpSp>
      <p:sp>
        <p:nvSpPr>
          <p:cNvPr name="TextBox 9" id="9"/>
          <p:cNvSpPr txBox="true"/>
          <p:nvPr/>
        </p:nvSpPr>
        <p:spPr>
          <a:xfrm rot="0">
            <a:off x="3741713" y="6993052"/>
            <a:ext cx="10164635" cy="2094098"/>
          </a:xfrm>
          <a:prstGeom prst="rect">
            <a:avLst/>
          </a:prstGeom>
        </p:spPr>
        <p:txBody>
          <a:bodyPr anchor="t" rtlCol="false" tIns="0" lIns="0" bIns="0" rIns="0">
            <a:spAutoFit/>
          </a:bodyPr>
          <a:lstStyle/>
          <a:p>
            <a:pPr algn="ctr">
              <a:lnSpc>
                <a:spcPts val="15302"/>
              </a:lnSpc>
            </a:pPr>
            <a:r>
              <a:rPr lang="en-US" sz="10930">
                <a:solidFill>
                  <a:srgbClr val="D45C1E"/>
                </a:solidFill>
                <a:latin typeface="Bungee"/>
                <a:ea typeface="Bungee"/>
                <a:cs typeface="Bungee"/>
                <a:sym typeface="Bungee"/>
              </a:rPr>
              <a:t>Phùng Hưng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57253" y="0"/>
            <a:ext cx="8030747" cy="10287000"/>
          </a:xfrm>
          <a:custGeom>
            <a:avLst/>
            <a:gdLst/>
            <a:ahLst/>
            <a:cxnLst/>
            <a:rect r="r" b="b" t="t" l="l"/>
            <a:pathLst>
              <a:path h="10287000" w="8030747">
                <a:moveTo>
                  <a:pt x="0" y="0"/>
                </a:moveTo>
                <a:lnTo>
                  <a:pt x="8030747" y="0"/>
                </a:lnTo>
                <a:lnTo>
                  <a:pt x="8030747" y="10287000"/>
                </a:lnTo>
                <a:lnTo>
                  <a:pt x="0" y="10287000"/>
                </a:lnTo>
                <a:lnTo>
                  <a:pt x="0" y="0"/>
                </a:lnTo>
                <a:close/>
              </a:path>
            </a:pathLst>
          </a:custGeom>
          <a:blipFill>
            <a:blip r:embed="rId2"/>
            <a:stretch>
              <a:fillRect l="-35344" t="0" r="-35344" b="0"/>
            </a:stretch>
          </a:blipFill>
        </p:spPr>
      </p:sp>
      <p:sp>
        <p:nvSpPr>
          <p:cNvPr name="TextBox 3" id="3"/>
          <p:cNvSpPr txBox="true"/>
          <p:nvPr/>
        </p:nvSpPr>
        <p:spPr>
          <a:xfrm rot="0">
            <a:off x="1028700" y="723900"/>
            <a:ext cx="6581208" cy="1505211"/>
          </a:xfrm>
          <a:prstGeom prst="rect">
            <a:avLst/>
          </a:prstGeom>
        </p:spPr>
        <p:txBody>
          <a:bodyPr anchor="t" rtlCol="false" tIns="0" lIns="0" bIns="0" rIns="0">
            <a:spAutoFit/>
          </a:bodyPr>
          <a:lstStyle/>
          <a:p>
            <a:pPr algn="l">
              <a:lnSpc>
                <a:spcPts val="11046"/>
              </a:lnSpc>
            </a:pPr>
            <a:r>
              <a:rPr lang="en-US" sz="7890">
                <a:solidFill>
                  <a:srgbClr val="000000"/>
                </a:solidFill>
                <a:latin typeface="Bungee"/>
                <a:ea typeface="Bungee"/>
                <a:cs typeface="Bungee"/>
                <a:sym typeface="Bungee"/>
              </a:rPr>
              <a:t>Giới thiệu</a:t>
            </a:r>
          </a:p>
        </p:txBody>
      </p:sp>
      <p:sp>
        <p:nvSpPr>
          <p:cNvPr name="TextBox 4" id="4"/>
          <p:cNvSpPr txBox="true"/>
          <p:nvPr/>
        </p:nvSpPr>
        <p:spPr>
          <a:xfrm rot="0">
            <a:off x="1028700" y="2286274"/>
            <a:ext cx="8791832" cy="1190271"/>
          </a:xfrm>
          <a:prstGeom prst="rect">
            <a:avLst/>
          </a:prstGeom>
        </p:spPr>
        <p:txBody>
          <a:bodyPr anchor="t" rtlCol="false" tIns="0" lIns="0" bIns="0" rIns="0">
            <a:spAutoFit/>
          </a:bodyPr>
          <a:lstStyle/>
          <a:p>
            <a:pPr algn="l">
              <a:lnSpc>
                <a:spcPts val="4744"/>
              </a:lnSpc>
              <a:spcBef>
                <a:spcPct val="0"/>
              </a:spcBef>
            </a:pPr>
            <a:r>
              <a:rPr lang="en-US" b="true" sz="3388">
                <a:solidFill>
                  <a:srgbClr val="000000"/>
                </a:solidFill>
                <a:latin typeface="Roboto Bold"/>
                <a:ea typeface="Roboto Bold"/>
                <a:cs typeface="Roboto Bold"/>
                <a:sym typeface="Roboto Bold"/>
              </a:rPr>
              <a:t>Phùng Hưng</a:t>
            </a:r>
            <a:r>
              <a:rPr lang="en-US" sz="3388">
                <a:solidFill>
                  <a:srgbClr val="000000"/>
                </a:solidFill>
                <a:latin typeface="Roboto"/>
                <a:ea typeface="Roboto"/>
                <a:cs typeface="Roboto"/>
                <a:sym typeface="Roboto"/>
              </a:rPr>
              <a:t> (761-802) là một anh hùng dân tộc, danh hiệu Bố Cái Đại Vương.</a:t>
            </a:r>
          </a:p>
        </p:txBody>
      </p:sp>
      <p:sp>
        <p:nvSpPr>
          <p:cNvPr name="TextBox 5" id="5"/>
          <p:cNvSpPr txBox="true"/>
          <p:nvPr/>
        </p:nvSpPr>
        <p:spPr>
          <a:xfrm rot="0">
            <a:off x="1028700" y="3670869"/>
            <a:ext cx="7962223" cy="1101993"/>
          </a:xfrm>
          <a:prstGeom prst="rect">
            <a:avLst/>
          </a:prstGeom>
        </p:spPr>
        <p:txBody>
          <a:bodyPr anchor="t" rtlCol="false" tIns="0" lIns="0" bIns="0" rIns="0">
            <a:spAutoFit/>
          </a:bodyPr>
          <a:lstStyle/>
          <a:p>
            <a:pPr algn="l">
              <a:lnSpc>
                <a:spcPts val="4360"/>
              </a:lnSpc>
              <a:spcBef>
                <a:spcPct val="0"/>
              </a:spcBef>
            </a:pPr>
            <a:r>
              <a:rPr lang="en-US" sz="3114">
                <a:solidFill>
                  <a:srgbClr val="000000"/>
                </a:solidFill>
                <a:latin typeface="Roboto"/>
                <a:ea typeface="Roboto"/>
                <a:cs typeface="Roboto"/>
                <a:sym typeface="Roboto"/>
              </a:rPr>
              <a:t>Quê quán: Đường Lâm, Hà Nội (ngày nay là xã Đường Lâm, Sơn Tây).</a:t>
            </a:r>
          </a:p>
        </p:txBody>
      </p:sp>
      <p:sp>
        <p:nvSpPr>
          <p:cNvPr name="TextBox 6" id="6"/>
          <p:cNvSpPr txBox="true"/>
          <p:nvPr/>
        </p:nvSpPr>
        <p:spPr>
          <a:xfrm rot="0">
            <a:off x="1028700" y="4982412"/>
            <a:ext cx="7962223" cy="3069223"/>
          </a:xfrm>
          <a:prstGeom prst="rect">
            <a:avLst/>
          </a:prstGeom>
        </p:spPr>
        <p:txBody>
          <a:bodyPr anchor="t" rtlCol="false" tIns="0" lIns="0" bIns="0" rIns="0">
            <a:spAutoFit/>
          </a:bodyPr>
          <a:lstStyle/>
          <a:p>
            <a:pPr algn="l">
              <a:lnSpc>
                <a:spcPts val="4080"/>
              </a:lnSpc>
              <a:spcBef>
                <a:spcPct val="0"/>
              </a:spcBef>
            </a:pPr>
            <a:r>
              <a:rPr lang="en-US" sz="2914">
                <a:solidFill>
                  <a:srgbClr val="000000"/>
                </a:solidFill>
                <a:latin typeface="Roboto"/>
                <a:ea typeface="Roboto"/>
                <a:cs typeface="Roboto"/>
                <a:sym typeface="Roboto"/>
              </a:rPr>
              <a:t>Ông có tên tự là Công Phấn, cháu 7 đời của Phùng Tói Cái (người đã từng vào trong cung vua Đường Cao Tổ, thời niên hiệu Vũ Đức (618-626) dự yến tiệc và làm quan lang ở đất Đường Lâm (Hà Nội). Bố của Phùng Hưng là Phùng Hạp Khanh, một người hiền tài đức độ.</a:t>
            </a:r>
          </a:p>
        </p:txBody>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836986" y="122035"/>
            <a:ext cx="8076153" cy="4671324"/>
          </a:xfrm>
          <a:custGeom>
            <a:avLst/>
            <a:gdLst/>
            <a:ahLst/>
            <a:cxnLst/>
            <a:rect r="r" b="b" t="t" l="l"/>
            <a:pathLst>
              <a:path h="4671324" w="8076153">
                <a:moveTo>
                  <a:pt x="0" y="0"/>
                </a:moveTo>
                <a:lnTo>
                  <a:pt x="8076153" y="0"/>
                </a:lnTo>
                <a:lnTo>
                  <a:pt x="8076153" y="4671324"/>
                </a:lnTo>
                <a:lnTo>
                  <a:pt x="0" y="4671324"/>
                </a:lnTo>
                <a:lnTo>
                  <a:pt x="0" y="0"/>
                </a:lnTo>
                <a:close/>
              </a:path>
            </a:pathLst>
          </a:custGeom>
          <a:blipFill>
            <a:blip r:embed="rId2"/>
            <a:stretch>
              <a:fillRect l="-2323" t="0" r="-2323" b="-35526"/>
            </a:stretch>
          </a:blipFill>
        </p:spPr>
      </p:sp>
      <p:grpSp>
        <p:nvGrpSpPr>
          <p:cNvPr name="Group 3" id="3"/>
          <p:cNvGrpSpPr/>
          <p:nvPr/>
        </p:nvGrpSpPr>
        <p:grpSpPr>
          <a:xfrm rot="0">
            <a:off x="15236182" y="122035"/>
            <a:ext cx="2657976" cy="4671324"/>
            <a:chOff x="0" y="0"/>
            <a:chExt cx="812800" cy="1428475"/>
          </a:xfrm>
        </p:grpSpPr>
        <p:sp>
          <p:nvSpPr>
            <p:cNvPr name="Freeform 4" id="4"/>
            <p:cNvSpPr/>
            <p:nvPr/>
          </p:nvSpPr>
          <p:spPr>
            <a:xfrm flipH="false" flipV="false" rot="0">
              <a:off x="0" y="0"/>
              <a:ext cx="812800" cy="1428475"/>
            </a:xfrm>
            <a:custGeom>
              <a:avLst/>
              <a:gdLst/>
              <a:ahLst/>
              <a:cxnLst/>
              <a:rect r="r" b="b" t="t" l="l"/>
              <a:pathLst>
                <a:path h="1428475" w="812800">
                  <a:moveTo>
                    <a:pt x="0" y="0"/>
                  </a:moveTo>
                  <a:lnTo>
                    <a:pt x="812800" y="0"/>
                  </a:lnTo>
                  <a:lnTo>
                    <a:pt x="812800" y="1428475"/>
                  </a:lnTo>
                  <a:lnTo>
                    <a:pt x="0" y="1428475"/>
                  </a:lnTo>
                  <a:close/>
                </a:path>
              </a:pathLst>
            </a:custGeom>
            <a:solidFill>
              <a:srgbClr val="9E1B1B"/>
            </a:solidFill>
          </p:spPr>
        </p:sp>
        <p:sp>
          <p:nvSpPr>
            <p:cNvPr name="TextBox 5" id="5"/>
            <p:cNvSpPr txBox="true"/>
            <p:nvPr/>
          </p:nvSpPr>
          <p:spPr>
            <a:xfrm>
              <a:off x="0" y="-66675"/>
              <a:ext cx="812800" cy="1495150"/>
            </a:xfrm>
            <a:prstGeom prst="rect">
              <a:avLst/>
            </a:prstGeom>
          </p:spPr>
          <p:txBody>
            <a:bodyPr anchor="ctr" rtlCol="false" tIns="50800" lIns="50800" bIns="50800" rIns="50800"/>
            <a:lstStyle/>
            <a:p>
              <a:pPr algn="ctr">
                <a:lnSpc>
                  <a:spcPts val="4899"/>
                </a:lnSpc>
              </a:pPr>
              <a:r>
                <a:rPr lang="en-US" sz="3499" b="true">
                  <a:solidFill>
                    <a:srgbClr val="FFFFFF"/>
                  </a:solidFill>
                  <a:latin typeface="Roboto Bold"/>
                  <a:ea typeface="Roboto Bold"/>
                  <a:cs typeface="Roboto Bold"/>
                  <a:sym typeface="Roboto Bold"/>
                </a:rPr>
                <a:t>Khởi nghĩa chống đô hộ nhà Đường</a:t>
              </a:r>
            </a:p>
          </p:txBody>
        </p:sp>
      </p:grpSp>
      <p:sp>
        <p:nvSpPr>
          <p:cNvPr name="Freeform 6" id="6"/>
          <p:cNvSpPr/>
          <p:nvPr/>
        </p:nvSpPr>
        <p:spPr>
          <a:xfrm flipH="false" flipV="false" rot="0">
            <a:off x="11523259" y="5102858"/>
            <a:ext cx="6478102" cy="4800480"/>
          </a:xfrm>
          <a:custGeom>
            <a:avLst/>
            <a:gdLst/>
            <a:ahLst/>
            <a:cxnLst/>
            <a:rect r="r" b="b" t="t" l="l"/>
            <a:pathLst>
              <a:path h="4800480" w="6478102">
                <a:moveTo>
                  <a:pt x="0" y="0"/>
                </a:moveTo>
                <a:lnTo>
                  <a:pt x="6478102" y="0"/>
                </a:lnTo>
                <a:lnTo>
                  <a:pt x="6478102" y="4800481"/>
                </a:lnTo>
                <a:lnTo>
                  <a:pt x="0" y="4800481"/>
                </a:lnTo>
                <a:lnTo>
                  <a:pt x="0" y="0"/>
                </a:lnTo>
                <a:close/>
              </a:path>
            </a:pathLst>
          </a:custGeom>
          <a:blipFill>
            <a:blip r:embed="rId3"/>
            <a:stretch>
              <a:fillRect l="-5402" t="0" r="-5402" b="-28593"/>
            </a:stretch>
          </a:blipFill>
        </p:spPr>
      </p:sp>
      <p:grpSp>
        <p:nvGrpSpPr>
          <p:cNvPr name="Group 7" id="7"/>
          <p:cNvGrpSpPr/>
          <p:nvPr/>
        </p:nvGrpSpPr>
        <p:grpSpPr>
          <a:xfrm rot="0">
            <a:off x="6836986" y="5102858"/>
            <a:ext cx="4574284" cy="4849766"/>
            <a:chOff x="0" y="0"/>
            <a:chExt cx="766630" cy="812800"/>
          </a:xfrm>
        </p:grpSpPr>
        <p:sp>
          <p:nvSpPr>
            <p:cNvPr name="Freeform 8" id="8"/>
            <p:cNvSpPr/>
            <p:nvPr/>
          </p:nvSpPr>
          <p:spPr>
            <a:xfrm flipH="false" flipV="false" rot="0">
              <a:off x="0" y="0"/>
              <a:ext cx="766630" cy="812800"/>
            </a:xfrm>
            <a:custGeom>
              <a:avLst/>
              <a:gdLst/>
              <a:ahLst/>
              <a:cxnLst/>
              <a:rect r="r" b="b" t="t" l="l"/>
              <a:pathLst>
                <a:path h="812800" w="766630">
                  <a:moveTo>
                    <a:pt x="0" y="0"/>
                  </a:moveTo>
                  <a:lnTo>
                    <a:pt x="766630" y="0"/>
                  </a:lnTo>
                  <a:lnTo>
                    <a:pt x="766630" y="812800"/>
                  </a:lnTo>
                  <a:lnTo>
                    <a:pt x="0" y="812800"/>
                  </a:lnTo>
                  <a:close/>
                </a:path>
              </a:pathLst>
            </a:custGeom>
            <a:solidFill>
              <a:srgbClr val="9E1B1B"/>
            </a:solidFill>
          </p:spPr>
        </p:sp>
        <p:sp>
          <p:nvSpPr>
            <p:cNvPr name="TextBox 9" id="9"/>
            <p:cNvSpPr txBox="true"/>
            <p:nvPr/>
          </p:nvSpPr>
          <p:spPr>
            <a:xfrm>
              <a:off x="0" y="-95250"/>
              <a:ext cx="766630" cy="908050"/>
            </a:xfrm>
            <a:prstGeom prst="rect">
              <a:avLst/>
            </a:prstGeom>
          </p:spPr>
          <p:txBody>
            <a:bodyPr anchor="ctr" rtlCol="false" tIns="50800" lIns="50800" bIns="50800" rIns="50800"/>
            <a:lstStyle/>
            <a:p>
              <a:pPr algn="ctr">
                <a:lnSpc>
                  <a:spcPts val="6019"/>
                </a:lnSpc>
              </a:pPr>
              <a:r>
                <a:rPr lang="en-US" sz="4299" b="true">
                  <a:solidFill>
                    <a:srgbClr val="FFFFFF"/>
                  </a:solidFill>
                  <a:latin typeface="Roboto Bold"/>
                  <a:ea typeface="Roboto Bold"/>
                  <a:cs typeface="Roboto Bold"/>
                  <a:sym typeface="Roboto Bold"/>
                </a:rPr>
                <a:t>Đánh đuổi quân Đường</a:t>
              </a:r>
            </a:p>
          </p:txBody>
        </p:sp>
      </p:grpSp>
      <p:sp>
        <p:nvSpPr>
          <p:cNvPr name="TextBox 10" id="10"/>
          <p:cNvSpPr txBox="true"/>
          <p:nvPr/>
        </p:nvSpPr>
        <p:spPr>
          <a:xfrm rot="0">
            <a:off x="271974" y="1082934"/>
            <a:ext cx="6142802" cy="1191712"/>
          </a:xfrm>
          <a:prstGeom prst="rect">
            <a:avLst/>
          </a:prstGeom>
        </p:spPr>
        <p:txBody>
          <a:bodyPr anchor="t" rtlCol="false" tIns="0" lIns="0" bIns="0" rIns="0">
            <a:spAutoFit/>
          </a:bodyPr>
          <a:lstStyle/>
          <a:p>
            <a:pPr algn="ctr">
              <a:lnSpc>
                <a:spcPts val="9764"/>
              </a:lnSpc>
            </a:pPr>
            <a:r>
              <a:rPr lang="en-US" sz="6974">
                <a:solidFill>
                  <a:srgbClr val="000000"/>
                </a:solidFill>
                <a:latin typeface="Paytone One"/>
                <a:ea typeface="Paytone One"/>
                <a:cs typeface="Paytone One"/>
                <a:sym typeface="Paytone One"/>
              </a:rPr>
              <a:t>SỰ NGHIỆP</a:t>
            </a:r>
          </a:p>
        </p:txBody>
      </p:sp>
      <p:sp>
        <p:nvSpPr>
          <p:cNvPr name="TextBox 11" id="11"/>
          <p:cNvSpPr txBox="true"/>
          <p:nvPr/>
        </p:nvSpPr>
        <p:spPr>
          <a:xfrm rot="0">
            <a:off x="271974" y="3098606"/>
            <a:ext cx="6241162" cy="5990590"/>
          </a:xfrm>
          <a:prstGeom prst="rect">
            <a:avLst/>
          </a:prstGeom>
        </p:spPr>
        <p:txBody>
          <a:bodyPr anchor="t" rtlCol="false" tIns="0" lIns="0" bIns="0" rIns="0">
            <a:spAutoFit/>
          </a:bodyPr>
          <a:lstStyle/>
          <a:p>
            <a:pPr algn="l" marL="734059" indent="-367030" lvl="1">
              <a:lnSpc>
                <a:spcPts val="4759"/>
              </a:lnSpc>
              <a:buFont typeface="Arial"/>
              <a:buChar char="•"/>
            </a:pPr>
            <a:r>
              <a:rPr lang="en-US" b="true" sz="3399">
                <a:solidFill>
                  <a:srgbClr val="000000"/>
                </a:solidFill>
                <a:latin typeface="Roboto Bold"/>
                <a:ea typeface="Roboto Bold"/>
                <a:cs typeface="Roboto Bold"/>
                <a:sym typeface="Roboto Bold"/>
              </a:rPr>
              <a:t>K</a:t>
            </a:r>
            <a:r>
              <a:rPr lang="en-US" b="true" sz="3399">
                <a:solidFill>
                  <a:srgbClr val="000000"/>
                </a:solidFill>
                <a:latin typeface="Roboto Bold"/>
                <a:ea typeface="Roboto Bold"/>
                <a:cs typeface="Roboto Bold"/>
                <a:sym typeface="Roboto Bold"/>
              </a:rPr>
              <a:t>hởi nghĩa chống đô hộ nhà Đường</a:t>
            </a:r>
            <a:r>
              <a:rPr lang="en-US" sz="3399">
                <a:solidFill>
                  <a:srgbClr val="000000"/>
                </a:solidFill>
                <a:latin typeface="Roboto"/>
                <a:ea typeface="Roboto"/>
                <a:cs typeface="Roboto"/>
                <a:sym typeface="Roboto"/>
              </a:rPr>
              <a:t>: Ông lãnh đạo cuộc khởi nghĩa chống nhà Đường vào năm 791, giành quyền tự trị cho người Việt.</a:t>
            </a:r>
          </a:p>
          <a:p>
            <a:pPr algn="l" marL="734059" indent="-367030" lvl="1">
              <a:lnSpc>
                <a:spcPts val="4759"/>
              </a:lnSpc>
              <a:buFont typeface="Arial"/>
              <a:buChar char="•"/>
            </a:pPr>
            <a:r>
              <a:rPr lang="en-US" b="true" sz="3399">
                <a:solidFill>
                  <a:srgbClr val="000000"/>
                </a:solidFill>
                <a:latin typeface="Roboto Bold"/>
                <a:ea typeface="Roboto Bold"/>
                <a:cs typeface="Roboto Bold"/>
                <a:sym typeface="Roboto Bold"/>
              </a:rPr>
              <a:t>Đánh đuổi quân Đường</a:t>
            </a:r>
            <a:r>
              <a:rPr lang="en-US" sz="3399">
                <a:solidFill>
                  <a:srgbClr val="000000"/>
                </a:solidFill>
                <a:latin typeface="Roboto"/>
                <a:ea typeface="Roboto"/>
                <a:cs typeface="Roboto"/>
                <a:sym typeface="Roboto"/>
              </a:rPr>
              <a:t>: Sau chiến thắng, ông lên ngôi vua. Ông được tôn vinh là </a:t>
            </a:r>
            <a:r>
              <a:rPr lang="en-US" b="true" sz="3399">
                <a:solidFill>
                  <a:srgbClr val="000000"/>
                </a:solidFill>
                <a:latin typeface="Roboto Bold"/>
                <a:ea typeface="Roboto Bold"/>
                <a:cs typeface="Roboto Bold"/>
                <a:sym typeface="Roboto Bold"/>
              </a:rPr>
              <a:t>Bố Cái Đại Vương.</a:t>
            </a:r>
          </a:p>
          <a:p>
            <a:pPr algn="l">
              <a:lnSpc>
                <a:spcPts val="4759"/>
              </a:lnSpc>
            </a:pPr>
          </a:p>
        </p:txBody>
      </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183024" y="383963"/>
            <a:ext cx="9828204" cy="9454663"/>
          </a:xfrm>
          <a:custGeom>
            <a:avLst/>
            <a:gdLst/>
            <a:ahLst/>
            <a:cxnLst/>
            <a:rect r="r" b="b" t="t" l="l"/>
            <a:pathLst>
              <a:path h="9454663" w="9828204">
                <a:moveTo>
                  <a:pt x="0" y="0"/>
                </a:moveTo>
                <a:lnTo>
                  <a:pt x="9828204" y="0"/>
                </a:lnTo>
                <a:lnTo>
                  <a:pt x="9828204" y="9454664"/>
                </a:lnTo>
                <a:lnTo>
                  <a:pt x="0" y="9454664"/>
                </a:lnTo>
                <a:lnTo>
                  <a:pt x="0" y="0"/>
                </a:lnTo>
                <a:close/>
              </a:path>
            </a:pathLst>
          </a:custGeom>
          <a:blipFill>
            <a:blip r:embed="rId2"/>
            <a:stretch>
              <a:fillRect l="-31391" t="0" r="-52322" b="0"/>
            </a:stretch>
          </a:blipFill>
        </p:spPr>
      </p:sp>
      <p:sp>
        <p:nvSpPr>
          <p:cNvPr name="TextBox 3" id="3"/>
          <p:cNvSpPr txBox="true"/>
          <p:nvPr/>
        </p:nvSpPr>
        <p:spPr>
          <a:xfrm rot="0">
            <a:off x="271974" y="1082934"/>
            <a:ext cx="6142802" cy="1191712"/>
          </a:xfrm>
          <a:prstGeom prst="rect">
            <a:avLst/>
          </a:prstGeom>
        </p:spPr>
        <p:txBody>
          <a:bodyPr anchor="t" rtlCol="false" tIns="0" lIns="0" bIns="0" rIns="0">
            <a:spAutoFit/>
          </a:bodyPr>
          <a:lstStyle/>
          <a:p>
            <a:pPr algn="ctr">
              <a:lnSpc>
                <a:spcPts val="9764"/>
              </a:lnSpc>
            </a:pPr>
            <a:r>
              <a:rPr lang="en-US" sz="6974">
                <a:solidFill>
                  <a:srgbClr val="000000"/>
                </a:solidFill>
                <a:latin typeface="Paytone One"/>
                <a:ea typeface="Paytone One"/>
                <a:cs typeface="Paytone One"/>
                <a:sym typeface="Paytone One"/>
              </a:rPr>
              <a:t>SỰ NGHIỆP</a:t>
            </a:r>
          </a:p>
        </p:txBody>
      </p:sp>
      <p:sp>
        <p:nvSpPr>
          <p:cNvPr name="TextBox 4" id="4"/>
          <p:cNvSpPr txBox="true"/>
          <p:nvPr/>
        </p:nvSpPr>
        <p:spPr>
          <a:xfrm rot="0">
            <a:off x="461349" y="2856778"/>
            <a:ext cx="6051787" cy="6390409"/>
          </a:xfrm>
          <a:prstGeom prst="rect">
            <a:avLst/>
          </a:prstGeom>
        </p:spPr>
        <p:txBody>
          <a:bodyPr anchor="t" rtlCol="false" tIns="0" lIns="0" bIns="0" rIns="0">
            <a:spAutoFit/>
          </a:bodyPr>
          <a:lstStyle/>
          <a:p>
            <a:pPr algn="ctr">
              <a:lnSpc>
                <a:spcPts val="4247"/>
              </a:lnSpc>
              <a:spcBef>
                <a:spcPct val="0"/>
              </a:spcBef>
            </a:pPr>
            <a:r>
              <a:rPr lang="en-US" sz="3034">
                <a:solidFill>
                  <a:srgbClr val="000000"/>
                </a:solidFill>
                <a:latin typeface="Roboto"/>
                <a:ea typeface="Roboto"/>
                <a:cs typeface="Roboto"/>
                <a:sym typeface="Roboto"/>
              </a:rPr>
              <a:t>Phùng Hưng dẫn đầu nghĩa quân, tiến vào giải phóng “An Nam La thành”, làm chủ miền trung tâm đầu não của đất nước, khi ấy còn mang tên là Tống Bình! Bằng công lao và sự nghiệp lẫy lừng ở năm 791 ấy, người hào trưởng đất Đường Lâm trở thành nhân vật lịch sử anh hùng ở Thủ đô, thời tiền - Thăng Long. Được người đương thời mến mộ, ông được suy tôn là “Bố Cái Đại Vương”.</a:t>
            </a:r>
          </a:p>
        </p:txBody>
      </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17122" y="218789"/>
            <a:ext cx="8438600" cy="9849423"/>
          </a:xfrm>
          <a:custGeom>
            <a:avLst/>
            <a:gdLst/>
            <a:ahLst/>
            <a:cxnLst/>
            <a:rect r="r" b="b" t="t" l="l"/>
            <a:pathLst>
              <a:path h="9849423" w="8438600">
                <a:moveTo>
                  <a:pt x="0" y="0"/>
                </a:moveTo>
                <a:lnTo>
                  <a:pt x="8438600" y="0"/>
                </a:lnTo>
                <a:lnTo>
                  <a:pt x="8438600" y="9849422"/>
                </a:lnTo>
                <a:lnTo>
                  <a:pt x="0" y="9849422"/>
                </a:lnTo>
                <a:lnTo>
                  <a:pt x="0" y="0"/>
                </a:lnTo>
                <a:close/>
              </a:path>
            </a:pathLst>
          </a:custGeom>
          <a:blipFill>
            <a:blip r:embed="rId2"/>
            <a:stretch>
              <a:fillRect l="-57923" t="0" r="-49392" b="0"/>
            </a:stretch>
          </a:blipFill>
        </p:spPr>
      </p:sp>
      <p:sp>
        <p:nvSpPr>
          <p:cNvPr name="TextBox 3" id="3"/>
          <p:cNvSpPr txBox="true"/>
          <p:nvPr/>
        </p:nvSpPr>
        <p:spPr>
          <a:xfrm rot="0">
            <a:off x="10516555" y="366169"/>
            <a:ext cx="6142802" cy="1191712"/>
          </a:xfrm>
          <a:prstGeom prst="rect">
            <a:avLst/>
          </a:prstGeom>
        </p:spPr>
        <p:txBody>
          <a:bodyPr anchor="t" rtlCol="false" tIns="0" lIns="0" bIns="0" rIns="0">
            <a:spAutoFit/>
          </a:bodyPr>
          <a:lstStyle/>
          <a:p>
            <a:pPr algn="ctr">
              <a:lnSpc>
                <a:spcPts val="9764"/>
              </a:lnSpc>
            </a:pPr>
            <a:r>
              <a:rPr lang="en-US" sz="6974">
                <a:solidFill>
                  <a:srgbClr val="000000"/>
                </a:solidFill>
                <a:latin typeface="Paytone One"/>
                <a:ea typeface="Paytone One"/>
                <a:cs typeface="Paytone One"/>
                <a:sym typeface="Paytone One"/>
              </a:rPr>
              <a:t>TÀI GIẾT HỔ</a:t>
            </a:r>
          </a:p>
        </p:txBody>
      </p:sp>
      <p:sp>
        <p:nvSpPr>
          <p:cNvPr name="TextBox 4" id="4"/>
          <p:cNvSpPr txBox="true"/>
          <p:nvPr/>
        </p:nvSpPr>
        <p:spPr>
          <a:xfrm rot="0">
            <a:off x="9429527" y="1728017"/>
            <a:ext cx="8268864" cy="7589793"/>
          </a:xfrm>
          <a:prstGeom prst="rect">
            <a:avLst/>
          </a:prstGeom>
        </p:spPr>
        <p:txBody>
          <a:bodyPr anchor="t" rtlCol="false" tIns="0" lIns="0" bIns="0" rIns="0">
            <a:spAutoFit/>
          </a:bodyPr>
          <a:lstStyle/>
          <a:p>
            <a:pPr algn="l" marL="661574" indent="-330787" lvl="1">
              <a:lnSpc>
                <a:spcPts val="4289"/>
              </a:lnSpc>
              <a:buFont typeface="Arial"/>
              <a:buChar char="•"/>
            </a:pPr>
            <a:r>
              <a:rPr lang="en-US" sz="3064">
                <a:solidFill>
                  <a:srgbClr val="000000"/>
                </a:solidFill>
                <a:latin typeface="Roboto"/>
                <a:ea typeface="Roboto"/>
                <a:cs typeface="Roboto"/>
                <a:sym typeface="Roboto"/>
              </a:rPr>
              <a:t>Phùng Hưng đặc biệt nổi danh với tài diệt mãnh thú. Bấy giờ, tại vùng đất Đường Lâm quê ông có rừng núi bao quanh nên rất nhiều </a:t>
            </a:r>
            <a:r>
              <a:rPr lang="en-US" sz="3064">
                <a:solidFill>
                  <a:srgbClr val="000000"/>
                </a:solidFill>
                <a:latin typeface="Roboto"/>
                <a:ea typeface="Roboto"/>
                <a:cs typeface="Roboto"/>
                <a:sym typeface="Roboto"/>
              </a:rPr>
              <a:t>hổ dữ hoành hành. Mọi người không khỏi hoang mang, lo sợ, chẳng còn ai dám vào rừng làm nương rẫy.</a:t>
            </a:r>
          </a:p>
          <a:p>
            <a:pPr algn="l" marL="661574" indent="-330787" lvl="1">
              <a:lnSpc>
                <a:spcPts val="4289"/>
              </a:lnSpc>
              <a:buFont typeface="Arial"/>
              <a:buChar char="•"/>
            </a:pPr>
            <a:r>
              <a:rPr lang="en-US" sz="3064">
                <a:solidFill>
                  <a:srgbClr val="000000"/>
                </a:solidFill>
                <a:latin typeface="Roboto"/>
                <a:ea typeface="Roboto"/>
                <a:cs typeface="Roboto"/>
                <a:sym typeface="Roboto"/>
              </a:rPr>
              <a:t>Sau đó, ông bàn với hai người em của mình lập kế hoạch cùng thu phục ác thú. Một lần, Phùng Hưng đã sử dụng mưu kế trong cuộc đương đầu với con hổ khét tiếng là hung tợn nhất vùng. Kết quả là bằng tài trí thông minh cùng sức vóc phi thường của mình, ông đã giết chết được mãnh thú.</a:t>
            </a:r>
          </a:p>
          <a:p>
            <a:pPr algn="l">
              <a:lnSpc>
                <a:spcPts val="4289"/>
              </a:lnSpc>
            </a:pPr>
          </a:p>
        </p:txBody>
      </p:sp>
    </p:spTree>
  </p:cSld>
  <p:clrMapOvr>
    <a:masterClrMapping/>
  </p:clrMapOvr>
  <p:transition spd="fast">
    <p:circle/>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8278298" cy="10287000"/>
          </a:xfrm>
          <a:custGeom>
            <a:avLst/>
            <a:gdLst/>
            <a:ahLst/>
            <a:cxnLst/>
            <a:rect r="r" b="b" t="t" l="l"/>
            <a:pathLst>
              <a:path h="10287000" w="8278298">
                <a:moveTo>
                  <a:pt x="0" y="0"/>
                </a:moveTo>
                <a:lnTo>
                  <a:pt x="8278298" y="0"/>
                </a:lnTo>
                <a:lnTo>
                  <a:pt x="8278298" y="10287000"/>
                </a:lnTo>
                <a:lnTo>
                  <a:pt x="0" y="10287000"/>
                </a:lnTo>
                <a:lnTo>
                  <a:pt x="0" y="0"/>
                </a:lnTo>
                <a:close/>
              </a:path>
            </a:pathLst>
          </a:custGeom>
          <a:blipFill>
            <a:blip r:embed="rId2"/>
            <a:stretch>
              <a:fillRect l="0" t="-3648" r="0" b="-3648"/>
            </a:stretch>
          </a:blipFill>
        </p:spPr>
      </p:sp>
      <p:sp>
        <p:nvSpPr>
          <p:cNvPr name="TextBox 3" id="3"/>
          <p:cNvSpPr txBox="true"/>
          <p:nvPr/>
        </p:nvSpPr>
        <p:spPr>
          <a:xfrm rot="0">
            <a:off x="8940096" y="32658"/>
            <a:ext cx="7557918" cy="1649183"/>
          </a:xfrm>
          <a:prstGeom prst="rect">
            <a:avLst/>
          </a:prstGeom>
        </p:spPr>
        <p:txBody>
          <a:bodyPr anchor="t" rtlCol="false" tIns="0" lIns="0" bIns="0" rIns="0">
            <a:spAutoFit/>
          </a:bodyPr>
          <a:lstStyle/>
          <a:p>
            <a:pPr algn="l">
              <a:lnSpc>
                <a:spcPts val="12000"/>
              </a:lnSpc>
            </a:pPr>
            <a:r>
              <a:rPr lang="en-US" sz="8571">
                <a:solidFill>
                  <a:srgbClr val="000000"/>
                </a:solidFill>
                <a:latin typeface="Bungee"/>
                <a:ea typeface="Bungee"/>
                <a:cs typeface="Bungee"/>
                <a:sym typeface="Bungee"/>
              </a:rPr>
              <a:t>ĐỀN THỜ</a:t>
            </a:r>
          </a:p>
        </p:txBody>
      </p:sp>
      <p:sp>
        <p:nvSpPr>
          <p:cNvPr name="TextBox 4" id="4"/>
          <p:cNvSpPr txBox="true"/>
          <p:nvPr/>
        </p:nvSpPr>
        <p:spPr>
          <a:xfrm rot="0">
            <a:off x="9106099" y="1624692"/>
            <a:ext cx="8153201" cy="1550204"/>
          </a:xfrm>
          <a:prstGeom prst="rect">
            <a:avLst/>
          </a:prstGeom>
        </p:spPr>
        <p:txBody>
          <a:bodyPr anchor="t" rtlCol="false" tIns="0" lIns="0" bIns="0" rIns="0">
            <a:spAutoFit/>
          </a:bodyPr>
          <a:lstStyle/>
          <a:p>
            <a:pPr algn="just">
              <a:lnSpc>
                <a:spcPts val="4211"/>
              </a:lnSpc>
              <a:spcBef>
                <a:spcPct val="0"/>
              </a:spcBef>
            </a:pPr>
            <a:r>
              <a:rPr lang="en-US" b="true" sz="3008">
                <a:solidFill>
                  <a:srgbClr val="000000"/>
                </a:solidFill>
                <a:latin typeface="Montserrat Bold"/>
                <a:ea typeface="Montserrat Bold"/>
                <a:cs typeface="Montserrat Bold"/>
                <a:sym typeface="Montserrat Bold"/>
              </a:rPr>
              <a:t>Đền thờ Phùng Hưng nằm tại Đường Lâm, Sơn Tây, Hà Nội là nơi thờ cúng chính thức của người dân địa phương</a:t>
            </a:r>
          </a:p>
        </p:txBody>
      </p:sp>
      <p:sp>
        <p:nvSpPr>
          <p:cNvPr name="TextBox 5" id="5"/>
          <p:cNvSpPr txBox="true"/>
          <p:nvPr/>
        </p:nvSpPr>
        <p:spPr>
          <a:xfrm rot="0">
            <a:off x="9106099" y="3322744"/>
            <a:ext cx="8829675" cy="1653284"/>
          </a:xfrm>
          <a:prstGeom prst="rect">
            <a:avLst/>
          </a:prstGeom>
        </p:spPr>
        <p:txBody>
          <a:bodyPr anchor="t" rtlCol="false" tIns="0" lIns="0" bIns="0" rIns="0">
            <a:spAutoFit/>
          </a:bodyPr>
          <a:lstStyle/>
          <a:p>
            <a:pPr algn="just">
              <a:lnSpc>
                <a:spcPts val="3374"/>
              </a:lnSpc>
              <a:spcBef>
                <a:spcPct val="0"/>
              </a:spcBef>
            </a:pPr>
          </a:p>
          <a:p>
            <a:pPr algn="just" marL="520338" indent="-260169" lvl="1">
              <a:lnSpc>
                <a:spcPts val="3374"/>
              </a:lnSpc>
              <a:buFont typeface="Arial"/>
              <a:buChar char="•"/>
            </a:pPr>
            <a:r>
              <a:rPr lang="en-US" b="true" sz="2410">
                <a:solidFill>
                  <a:srgbClr val="000000"/>
                </a:solidFill>
                <a:latin typeface="Montserrat Semi-Bold"/>
                <a:ea typeface="Montserrat Semi-Bold"/>
                <a:cs typeface="Montserrat Semi-Bold"/>
                <a:sym typeface="Montserrat Semi-Bold"/>
              </a:rPr>
              <a:t>Năm 802, Phùng Hưng qua đời.</a:t>
            </a:r>
          </a:p>
          <a:p>
            <a:pPr algn="just" marL="520338" indent="-260169" lvl="1">
              <a:lnSpc>
                <a:spcPts val="3374"/>
              </a:lnSpc>
              <a:buFont typeface="Arial"/>
              <a:buChar char="•"/>
            </a:pPr>
            <a:r>
              <a:rPr lang="en-US" b="true" sz="2410">
                <a:solidFill>
                  <a:srgbClr val="000000"/>
                </a:solidFill>
                <a:latin typeface="Montserrat Semi-Bold"/>
                <a:ea typeface="Montserrat Semi-Bold"/>
                <a:cs typeface="Montserrat Semi-Bold"/>
                <a:sym typeface="Montserrat Semi-Bold"/>
              </a:rPr>
              <a:t>Được nhân dân tôn thờ như một vị thần hộ quốc.</a:t>
            </a:r>
          </a:p>
          <a:p>
            <a:pPr algn="just">
              <a:lnSpc>
                <a:spcPts val="3374"/>
              </a:lnSpc>
            </a:pPr>
          </a:p>
        </p:txBody>
      </p:sp>
      <p:sp>
        <p:nvSpPr>
          <p:cNvPr name="TextBox 6" id="6"/>
          <p:cNvSpPr txBox="true"/>
          <p:nvPr/>
        </p:nvSpPr>
        <p:spPr>
          <a:xfrm rot="0">
            <a:off x="9144000" y="5095875"/>
            <a:ext cx="8708773" cy="4096386"/>
          </a:xfrm>
          <a:prstGeom prst="rect">
            <a:avLst/>
          </a:prstGeom>
        </p:spPr>
        <p:txBody>
          <a:bodyPr anchor="t" rtlCol="false" tIns="0" lIns="0" bIns="0" rIns="0">
            <a:spAutoFit/>
          </a:bodyPr>
          <a:lstStyle/>
          <a:p>
            <a:pPr algn="ctr">
              <a:lnSpc>
                <a:spcPts val="3639"/>
              </a:lnSpc>
              <a:spcBef>
                <a:spcPct val="0"/>
              </a:spcBef>
            </a:pPr>
            <a:r>
              <a:rPr lang="en-US" b="true" sz="2599">
                <a:solidFill>
                  <a:srgbClr val="000000"/>
                </a:solidFill>
                <a:latin typeface="Montserrat Semi-Bold"/>
                <a:ea typeface="Montserrat Semi-Bold"/>
                <a:cs typeface="Montserrat Semi-Bold"/>
                <a:sym typeface="Montserrat Semi-Bold"/>
              </a:rPr>
              <a:t>Năm 1964, Đền Và được Nhà nước xếp hạng di tích lịch sử văn hóa cấp Quốc gia. 85 cây lim cổ cùng bốn cây cổ thụ khác được công nhận là cây di sản. Định kỳ vào các năm: Tý, Ngọ, Mão, Dậu, nhân dân tám làng cùng thờ Đức Thánh Tản, giờ là bảy tổ dân phố ở các phường: Trung Hưng, Viên Sơn, Phú Thịnh (thị xã Sơn Tây) và thôn Duy Bình (huyện Vĩnh Tường, Vĩnh Phúc) lại cùng nhau tổ chức lễ hội lớn.</a:t>
            </a:r>
          </a:p>
        </p:txBody>
      </p:sp>
    </p:spTree>
  </p:cSld>
  <p:clrMapOvr>
    <a:masterClrMapping/>
  </p:clrMapOvr>
  <p:transition spd="fast">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80973" y="216729"/>
            <a:ext cx="8245713" cy="4551570"/>
          </a:xfrm>
          <a:custGeom>
            <a:avLst/>
            <a:gdLst/>
            <a:ahLst/>
            <a:cxnLst/>
            <a:rect r="r" b="b" t="t" l="l"/>
            <a:pathLst>
              <a:path h="4551570" w="8245713">
                <a:moveTo>
                  <a:pt x="0" y="0"/>
                </a:moveTo>
                <a:lnTo>
                  <a:pt x="8245713" y="0"/>
                </a:lnTo>
                <a:lnTo>
                  <a:pt x="8245713" y="4551571"/>
                </a:lnTo>
                <a:lnTo>
                  <a:pt x="0" y="4551571"/>
                </a:lnTo>
                <a:lnTo>
                  <a:pt x="0" y="0"/>
                </a:lnTo>
                <a:close/>
              </a:path>
            </a:pathLst>
          </a:custGeom>
          <a:blipFill>
            <a:blip r:embed="rId2"/>
            <a:stretch>
              <a:fillRect l="0" t="0" r="0" b="-17926"/>
            </a:stretch>
          </a:blipFill>
        </p:spPr>
      </p:sp>
      <p:sp>
        <p:nvSpPr>
          <p:cNvPr name="Freeform 3" id="3"/>
          <p:cNvSpPr/>
          <p:nvPr/>
        </p:nvSpPr>
        <p:spPr>
          <a:xfrm flipH="false" flipV="false" rot="0">
            <a:off x="8712166" y="216729"/>
            <a:ext cx="9375946" cy="4551570"/>
          </a:xfrm>
          <a:custGeom>
            <a:avLst/>
            <a:gdLst/>
            <a:ahLst/>
            <a:cxnLst/>
            <a:rect r="r" b="b" t="t" l="l"/>
            <a:pathLst>
              <a:path h="4551570" w="9375946">
                <a:moveTo>
                  <a:pt x="0" y="0"/>
                </a:moveTo>
                <a:lnTo>
                  <a:pt x="9375946" y="0"/>
                </a:lnTo>
                <a:lnTo>
                  <a:pt x="9375946" y="4551571"/>
                </a:lnTo>
                <a:lnTo>
                  <a:pt x="0" y="4551571"/>
                </a:lnTo>
                <a:lnTo>
                  <a:pt x="0" y="0"/>
                </a:lnTo>
                <a:close/>
              </a:path>
            </a:pathLst>
          </a:custGeom>
          <a:blipFill>
            <a:blip r:embed="rId3"/>
            <a:stretch>
              <a:fillRect l="-11792" t="-9587" r="0" b="-20063"/>
            </a:stretch>
          </a:blipFill>
        </p:spPr>
      </p:sp>
      <p:sp>
        <p:nvSpPr>
          <p:cNvPr name="Freeform 4" id="4"/>
          <p:cNvSpPr/>
          <p:nvPr/>
        </p:nvSpPr>
        <p:spPr>
          <a:xfrm flipH="false" flipV="false" rot="0">
            <a:off x="280973" y="4903523"/>
            <a:ext cx="6622878" cy="5252912"/>
          </a:xfrm>
          <a:custGeom>
            <a:avLst/>
            <a:gdLst/>
            <a:ahLst/>
            <a:cxnLst/>
            <a:rect r="r" b="b" t="t" l="l"/>
            <a:pathLst>
              <a:path h="5252912" w="6622878">
                <a:moveTo>
                  <a:pt x="0" y="0"/>
                </a:moveTo>
                <a:lnTo>
                  <a:pt x="6622878" y="0"/>
                </a:lnTo>
                <a:lnTo>
                  <a:pt x="6622878" y="5252912"/>
                </a:lnTo>
                <a:lnTo>
                  <a:pt x="0" y="5252912"/>
                </a:lnTo>
                <a:lnTo>
                  <a:pt x="0" y="0"/>
                </a:lnTo>
                <a:close/>
              </a:path>
            </a:pathLst>
          </a:custGeom>
          <a:blipFill>
            <a:blip r:embed="rId4"/>
            <a:stretch>
              <a:fillRect l="0" t="-6091" r="0" b="-6395"/>
            </a:stretch>
          </a:blipFill>
        </p:spPr>
      </p:sp>
      <p:sp>
        <p:nvSpPr>
          <p:cNvPr name="Freeform 5" id="5"/>
          <p:cNvSpPr/>
          <p:nvPr/>
        </p:nvSpPr>
        <p:spPr>
          <a:xfrm flipH="false" flipV="false" rot="0">
            <a:off x="7051372" y="4903523"/>
            <a:ext cx="5472804" cy="5202744"/>
          </a:xfrm>
          <a:custGeom>
            <a:avLst/>
            <a:gdLst/>
            <a:ahLst/>
            <a:cxnLst/>
            <a:rect r="r" b="b" t="t" l="l"/>
            <a:pathLst>
              <a:path h="5202744" w="5472804">
                <a:moveTo>
                  <a:pt x="0" y="0"/>
                </a:moveTo>
                <a:lnTo>
                  <a:pt x="5472805" y="0"/>
                </a:lnTo>
                <a:lnTo>
                  <a:pt x="5472805" y="5202744"/>
                </a:lnTo>
                <a:lnTo>
                  <a:pt x="0" y="5202744"/>
                </a:lnTo>
                <a:lnTo>
                  <a:pt x="0" y="0"/>
                </a:lnTo>
                <a:close/>
              </a:path>
            </a:pathLst>
          </a:custGeom>
          <a:blipFill>
            <a:blip r:embed="rId5"/>
            <a:stretch>
              <a:fillRect l="-14616" t="-14760" r="-30846" b="0"/>
            </a:stretch>
          </a:blipFill>
        </p:spPr>
      </p:sp>
      <p:sp>
        <p:nvSpPr>
          <p:cNvPr name="Freeform 6" id="6"/>
          <p:cNvSpPr/>
          <p:nvPr/>
        </p:nvSpPr>
        <p:spPr>
          <a:xfrm flipH="false" flipV="false" rot="0">
            <a:off x="12667052" y="4903523"/>
            <a:ext cx="5421061" cy="5156253"/>
          </a:xfrm>
          <a:custGeom>
            <a:avLst/>
            <a:gdLst/>
            <a:ahLst/>
            <a:cxnLst/>
            <a:rect r="r" b="b" t="t" l="l"/>
            <a:pathLst>
              <a:path h="5156253" w="5421061">
                <a:moveTo>
                  <a:pt x="0" y="0"/>
                </a:moveTo>
                <a:lnTo>
                  <a:pt x="5421060" y="0"/>
                </a:lnTo>
                <a:lnTo>
                  <a:pt x="5421060" y="5156253"/>
                </a:lnTo>
                <a:lnTo>
                  <a:pt x="0" y="5156253"/>
                </a:lnTo>
                <a:lnTo>
                  <a:pt x="0" y="0"/>
                </a:lnTo>
                <a:close/>
              </a:path>
            </a:pathLst>
          </a:custGeom>
          <a:blipFill>
            <a:blip r:embed="rId6"/>
            <a:stretch>
              <a:fillRect l="-57915" t="-3413" r="-35118" b="-10846"/>
            </a:stretch>
          </a:blipFill>
        </p:spPr>
      </p:sp>
    </p:spTree>
  </p:cSld>
  <p:clrMapOvr>
    <a:masterClrMapping/>
  </p:clrMapOvr>
  <p:transition spd="fast">
    <p:cover dir="d"/>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774217" y="955489"/>
            <a:ext cx="16485083" cy="1572087"/>
          </a:xfrm>
          <a:prstGeom prst="rect">
            <a:avLst/>
          </a:prstGeom>
        </p:spPr>
        <p:txBody>
          <a:bodyPr anchor="t" rtlCol="false" tIns="0" lIns="0" bIns="0" rIns="0">
            <a:spAutoFit/>
          </a:bodyPr>
          <a:lstStyle/>
          <a:p>
            <a:pPr algn="ctr">
              <a:lnSpc>
                <a:spcPts val="12815"/>
              </a:lnSpc>
            </a:pPr>
            <a:r>
              <a:rPr lang="en-US" sz="9153">
                <a:solidFill>
                  <a:srgbClr val="FFFFFF"/>
                </a:solidFill>
                <a:latin typeface="Dancing Script"/>
                <a:ea typeface="Dancing Script"/>
                <a:cs typeface="Dancing Script"/>
                <a:sym typeface="Dancing Script"/>
              </a:rPr>
              <a:t>Cảm ơn cô giáo và các bạn đã xem</a:t>
            </a:r>
          </a:p>
        </p:txBody>
      </p:sp>
      <p:grpSp>
        <p:nvGrpSpPr>
          <p:cNvPr name="Group 4" id="4"/>
          <p:cNvGrpSpPr/>
          <p:nvPr/>
        </p:nvGrpSpPr>
        <p:grpSpPr>
          <a:xfrm rot="0">
            <a:off x="1616096" y="4388261"/>
            <a:ext cx="6978123" cy="1009582"/>
            <a:chOff x="0" y="0"/>
            <a:chExt cx="2808994" cy="406400"/>
          </a:xfrm>
        </p:grpSpPr>
        <p:sp>
          <p:nvSpPr>
            <p:cNvPr name="Freeform 5" id="5"/>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6" id="6"/>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NGUYỄN ĐỖ NHẬT MINH</a:t>
              </a:r>
            </a:p>
          </p:txBody>
        </p:sp>
      </p:grpSp>
      <p:grpSp>
        <p:nvGrpSpPr>
          <p:cNvPr name="Group 7" id="7"/>
          <p:cNvGrpSpPr/>
          <p:nvPr/>
        </p:nvGrpSpPr>
        <p:grpSpPr>
          <a:xfrm rot="0">
            <a:off x="6110124" y="2727601"/>
            <a:ext cx="5547474" cy="1457577"/>
            <a:chOff x="0" y="0"/>
            <a:chExt cx="1546740" cy="406400"/>
          </a:xfrm>
        </p:grpSpPr>
        <p:sp>
          <p:nvSpPr>
            <p:cNvPr name="Freeform 8" id="8"/>
            <p:cNvSpPr/>
            <p:nvPr/>
          </p:nvSpPr>
          <p:spPr>
            <a:xfrm flipH="false" flipV="false" rot="0">
              <a:off x="0" y="0"/>
              <a:ext cx="1546740" cy="406400"/>
            </a:xfrm>
            <a:custGeom>
              <a:avLst/>
              <a:gdLst/>
              <a:ahLst/>
              <a:cxnLst/>
              <a:rect r="r" b="b" t="t" l="l"/>
              <a:pathLst>
                <a:path h="406400" w="1546740">
                  <a:moveTo>
                    <a:pt x="1343540" y="0"/>
                  </a:moveTo>
                  <a:cubicBezTo>
                    <a:pt x="1455764" y="0"/>
                    <a:pt x="1546740" y="90976"/>
                    <a:pt x="1546740" y="203200"/>
                  </a:cubicBezTo>
                  <a:cubicBezTo>
                    <a:pt x="1546740" y="315424"/>
                    <a:pt x="1455764" y="406400"/>
                    <a:pt x="1343540"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9" id="9"/>
            <p:cNvSpPr txBox="true"/>
            <p:nvPr/>
          </p:nvSpPr>
          <p:spPr>
            <a:xfrm>
              <a:off x="0" y="-85725"/>
              <a:ext cx="1546740" cy="492125"/>
            </a:xfrm>
            <a:prstGeom prst="rect">
              <a:avLst/>
            </a:prstGeom>
          </p:spPr>
          <p:txBody>
            <a:bodyPr anchor="ctr" rtlCol="false" tIns="50800" lIns="50800" bIns="50800" rIns="50800"/>
            <a:lstStyle/>
            <a:p>
              <a:pPr algn="ctr">
                <a:lnSpc>
                  <a:spcPts val="6859"/>
                </a:lnSpc>
              </a:pPr>
              <a:r>
                <a:rPr lang="en-US" sz="4899" b="true">
                  <a:solidFill>
                    <a:srgbClr val="000000"/>
                  </a:solidFill>
                  <a:latin typeface="Montserrat Semi-Bold"/>
                  <a:ea typeface="Montserrat Semi-Bold"/>
                  <a:cs typeface="Montserrat Semi-Bold"/>
                  <a:sym typeface="Montserrat Semi-Bold"/>
                </a:rPr>
                <a:t>TỔ 3 - LỚP 6A3</a:t>
              </a:r>
            </a:p>
          </p:txBody>
        </p:sp>
      </p:grpSp>
      <p:grpSp>
        <p:nvGrpSpPr>
          <p:cNvPr name="Group 10" id="10"/>
          <p:cNvGrpSpPr/>
          <p:nvPr/>
        </p:nvGrpSpPr>
        <p:grpSpPr>
          <a:xfrm rot="0">
            <a:off x="1616096" y="5521667"/>
            <a:ext cx="6978123" cy="1009582"/>
            <a:chOff x="0" y="0"/>
            <a:chExt cx="2808994" cy="406400"/>
          </a:xfrm>
        </p:grpSpPr>
        <p:sp>
          <p:nvSpPr>
            <p:cNvPr name="Freeform 11" id="11"/>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12" id="12"/>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PHAN GIA HÂN</a:t>
              </a:r>
            </a:p>
          </p:txBody>
        </p:sp>
      </p:grpSp>
      <p:grpSp>
        <p:nvGrpSpPr>
          <p:cNvPr name="Group 13" id="13"/>
          <p:cNvGrpSpPr/>
          <p:nvPr/>
        </p:nvGrpSpPr>
        <p:grpSpPr>
          <a:xfrm rot="0">
            <a:off x="9473831" y="7788481"/>
            <a:ext cx="6978123" cy="1009582"/>
            <a:chOff x="0" y="0"/>
            <a:chExt cx="2808994" cy="406400"/>
          </a:xfrm>
        </p:grpSpPr>
        <p:sp>
          <p:nvSpPr>
            <p:cNvPr name="Freeform 14" id="14"/>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15" id="15"/>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CÔNG DUY ANH</a:t>
              </a:r>
            </a:p>
          </p:txBody>
        </p:sp>
      </p:grpSp>
      <p:grpSp>
        <p:nvGrpSpPr>
          <p:cNvPr name="Group 16" id="16"/>
          <p:cNvGrpSpPr/>
          <p:nvPr/>
        </p:nvGrpSpPr>
        <p:grpSpPr>
          <a:xfrm rot="0">
            <a:off x="9369427" y="4388261"/>
            <a:ext cx="6978123" cy="1009582"/>
            <a:chOff x="0" y="0"/>
            <a:chExt cx="2808994" cy="406400"/>
          </a:xfrm>
        </p:grpSpPr>
        <p:sp>
          <p:nvSpPr>
            <p:cNvPr name="Freeform 17" id="17"/>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18" id="18"/>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BÙI MINH TOÀN</a:t>
              </a:r>
            </a:p>
          </p:txBody>
        </p:sp>
      </p:grpSp>
      <p:grpSp>
        <p:nvGrpSpPr>
          <p:cNvPr name="Group 19" id="19"/>
          <p:cNvGrpSpPr/>
          <p:nvPr/>
        </p:nvGrpSpPr>
        <p:grpSpPr>
          <a:xfrm rot="0">
            <a:off x="1729754" y="7777251"/>
            <a:ext cx="6978123" cy="1009582"/>
            <a:chOff x="0" y="0"/>
            <a:chExt cx="2808994" cy="406400"/>
          </a:xfrm>
        </p:grpSpPr>
        <p:sp>
          <p:nvSpPr>
            <p:cNvPr name="Freeform 20" id="20"/>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21" id="21"/>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HOÀNG ĐẠI NGHĨA</a:t>
              </a:r>
            </a:p>
          </p:txBody>
        </p:sp>
      </p:grpSp>
      <p:grpSp>
        <p:nvGrpSpPr>
          <p:cNvPr name="Group 22" id="22"/>
          <p:cNvGrpSpPr/>
          <p:nvPr/>
        </p:nvGrpSpPr>
        <p:grpSpPr>
          <a:xfrm rot="0">
            <a:off x="9473831" y="6655074"/>
            <a:ext cx="6978123" cy="1009582"/>
            <a:chOff x="0" y="0"/>
            <a:chExt cx="2808994" cy="406400"/>
          </a:xfrm>
        </p:grpSpPr>
        <p:sp>
          <p:nvSpPr>
            <p:cNvPr name="Freeform 23" id="23"/>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24" id="24"/>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CHU NGỌC HƯƠNG LY</a:t>
              </a:r>
            </a:p>
          </p:txBody>
        </p:sp>
      </p:grpSp>
      <p:grpSp>
        <p:nvGrpSpPr>
          <p:cNvPr name="Group 25" id="25"/>
          <p:cNvGrpSpPr/>
          <p:nvPr/>
        </p:nvGrpSpPr>
        <p:grpSpPr>
          <a:xfrm rot="0">
            <a:off x="1616096" y="6643844"/>
            <a:ext cx="6978123" cy="1009582"/>
            <a:chOff x="0" y="0"/>
            <a:chExt cx="2808994" cy="406400"/>
          </a:xfrm>
        </p:grpSpPr>
        <p:sp>
          <p:nvSpPr>
            <p:cNvPr name="Freeform 26" id="26"/>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27" id="27"/>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Bold"/>
                  <a:ea typeface="Montserrat Bold"/>
                  <a:cs typeface="Montserrat Bold"/>
                  <a:sym typeface="Montserrat Bold"/>
                </a:rPr>
                <a:t>ĐẶNG NGUYỄN GIA PHÚC</a:t>
              </a:r>
            </a:p>
          </p:txBody>
        </p:sp>
      </p:grpSp>
      <p:grpSp>
        <p:nvGrpSpPr>
          <p:cNvPr name="Group 28" id="28"/>
          <p:cNvGrpSpPr/>
          <p:nvPr/>
        </p:nvGrpSpPr>
        <p:grpSpPr>
          <a:xfrm rot="0">
            <a:off x="9473831" y="5521667"/>
            <a:ext cx="6978123" cy="1009582"/>
            <a:chOff x="0" y="0"/>
            <a:chExt cx="2808994" cy="406400"/>
          </a:xfrm>
        </p:grpSpPr>
        <p:sp>
          <p:nvSpPr>
            <p:cNvPr name="Freeform 29" id="29"/>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30" id="30"/>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MAI THANH UYÊN</a:t>
              </a:r>
            </a:p>
          </p:txBody>
        </p:sp>
      </p:grpSp>
      <p:grpSp>
        <p:nvGrpSpPr>
          <p:cNvPr name="Group 31" id="31"/>
          <p:cNvGrpSpPr/>
          <p:nvPr/>
        </p:nvGrpSpPr>
        <p:grpSpPr>
          <a:xfrm rot="0">
            <a:off x="9473831" y="8921888"/>
            <a:ext cx="6978123" cy="1009582"/>
            <a:chOff x="0" y="0"/>
            <a:chExt cx="2808994" cy="406400"/>
          </a:xfrm>
        </p:grpSpPr>
        <p:sp>
          <p:nvSpPr>
            <p:cNvPr name="Freeform 32" id="32"/>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33" id="33"/>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PHẠM LÊ BẢO HÂN</a:t>
              </a:r>
            </a:p>
          </p:txBody>
        </p:sp>
      </p:grpSp>
      <p:grpSp>
        <p:nvGrpSpPr>
          <p:cNvPr name="Group 34" id="34"/>
          <p:cNvGrpSpPr/>
          <p:nvPr/>
        </p:nvGrpSpPr>
        <p:grpSpPr>
          <a:xfrm rot="0">
            <a:off x="1729754" y="8921888"/>
            <a:ext cx="6978123" cy="1009582"/>
            <a:chOff x="0" y="0"/>
            <a:chExt cx="2808994" cy="406400"/>
          </a:xfrm>
        </p:grpSpPr>
        <p:sp>
          <p:nvSpPr>
            <p:cNvPr name="Freeform 35" id="35"/>
            <p:cNvSpPr/>
            <p:nvPr/>
          </p:nvSpPr>
          <p:spPr>
            <a:xfrm flipH="false" flipV="false" rot="0">
              <a:off x="0" y="0"/>
              <a:ext cx="2808994" cy="406400"/>
            </a:xfrm>
            <a:custGeom>
              <a:avLst/>
              <a:gdLst/>
              <a:ahLst/>
              <a:cxnLst/>
              <a:rect r="r" b="b" t="t" l="l"/>
              <a:pathLst>
                <a:path h="406400" w="2808994">
                  <a:moveTo>
                    <a:pt x="2605794" y="0"/>
                  </a:moveTo>
                  <a:cubicBezTo>
                    <a:pt x="2718018" y="0"/>
                    <a:pt x="2808994" y="90976"/>
                    <a:pt x="2808994" y="203200"/>
                  </a:cubicBezTo>
                  <a:cubicBezTo>
                    <a:pt x="2808994" y="315424"/>
                    <a:pt x="2718018" y="406400"/>
                    <a:pt x="260579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36" id="36"/>
            <p:cNvSpPr txBox="true"/>
            <p:nvPr/>
          </p:nvSpPr>
          <p:spPr>
            <a:xfrm>
              <a:off x="0" y="-47625"/>
              <a:ext cx="2808994" cy="454025"/>
            </a:xfrm>
            <a:prstGeom prst="rect">
              <a:avLst/>
            </a:prstGeom>
          </p:spPr>
          <p:txBody>
            <a:bodyPr anchor="ctr" rtlCol="false" tIns="50800" lIns="50800" bIns="50800" rIns="50800"/>
            <a:lstStyle/>
            <a:p>
              <a:pPr algn="ctr">
                <a:lnSpc>
                  <a:spcPts val="3639"/>
                </a:lnSpc>
              </a:pPr>
              <a:r>
                <a:rPr lang="en-US" sz="2599" b="true">
                  <a:solidFill>
                    <a:srgbClr val="000000"/>
                  </a:solidFill>
                  <a:latin typeface="Montserrat Semi-Bold"/>
                  <a:ea typeface="Montserrat Semi-Bold"/>
                  <a:cs typeface="Montserrat Semi-Bold"/>
                  <a:sym typeface="Montserrat Semi-Bold"/>
                </a:rPr>
                <a:t>TRƯƠNG BẢO NHI</a:t>
              </a:r>
            </a:p>
          </p:txBody>
        </p:sp>
      </p:grpSp>
    </p:spTree>
  </p:cSld>
  <p:clrMapOvr>
    <a:masterClrMapping/>
  </p:clrMapOvr>
  <p:transition spd="slow">
    <p:cover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DAGSO-Aipfg</dc:identifier>
  <dcterms:modified xsi:type="dcterms:W3CDTF">2011-08-01T06:04:30Z</dcterms:modified>
  <cp:revision>1</cp:revision>
  <dc:title>Phùng Hưng</dc:title>
</cp:coreProperties>
</file>